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61" r:id="rId2"/>
    <p:sldId id="309" r:id="rId3"/>
    <p:sldId id="285" r:id="rId4"/>
    <p:sldId id="310" r:id="rId5"/>
    <p:sldId id="311" r:id="rId6"/>
    <p:sldId id="290" r:id="rId7"/>
    <p:sldId id="303" r:id="rId8"/>
    <p:sldId id="302" r:id="rId9"/>
    <p:sldId id="312" r:id="rId10"/>
    <p:sldId id="318" r:id="rId11"/>
    <p:sldId id="319" r:id="rId12"/>
    <p:sldId id="320" r:id="rId13"/>
    <p:sldId id="298" r:id="rId14"/>
    <p:sldId id="296" r:id="rId15"/>
    <p:sldId id="305" r:id="rId16"/>
    <p:sldId id="322" r:id="rId17"/>
    <p:sldId id="317" r:id="rId18"/>
    <p:sldId id="323" r:id="rId19"/>
    <p:sldId id="324" r:id="rId20"/>
    <p:sldId id="304" r:id="rId21"/>
    <p:sldId id="306" r:id="rId22"/>
    <p:sldId id="294" r:id="rId23"/>
    <p:sldId id="301" r:id="rId24"/>
    <p:sldId id="316" r:id="rId25"/>
    <p:sldId id="313" r:id="rId26"/>
    <p:sldId id="295" r:id="rId27"/>
    <p:sldId id="314" r:id="rId28"/>
    <p:sldId id="293" r:id="rId29"/>
    <p:sldId id="307" r:id="rId30"/>
    <p:sldId id="262" r:id="rId31"/>
    <p:sldId id="299" r:id="rId32"/>
    <p:sldId id="300" r:id="rId33"/>
    <p:sldId id="325" r:id="rId34"/>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84698" autoAdjust="0"/>
  </p:normalViewPr>
  <p:slideViewPr>
    <p:cSldViewPr>
      <p:cViewPr>
        <p:scale>
          <a:sx n="50" d="100"/>
          <a:sy n="50" d="100"/>
        </p:scale>
        <p:origin x="-1860" y="-264"/>
      </p:cViewPr>
      <p:guideLst>
        <p:guide orient="horz" pos="2160"/>
        <p:guide pos="2880"/>
      </p:guideLst>
    </p:cSldViewPr>
  </p:slideViewPr>
  <p:outlineViewPr>
    <p:cViewPr>
      <p:scale>
        <a:sx n="33" d="100"/>
        <a:sy n="33" d="100"/>
      </p:scale>
      <p:origin x="0" y="1884"/>
    </p:cViewPr>
  </p:outlineViewPr>
  <p:notesTextViewPr>
    <p:cViewPr>
      <p:scale>
        <a:sx n="125" d="100"/>
        <a:sy n="125" d="100"/>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E67E45-5078-465C-B7BA-0FDACB13D86D}" type="datetimeFigureOut">
              <a:rPr lang="es-ES" smtClean="0"/>
              <a:t>15/06/2017</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C9076A-D2EA-42B1-A435-61BA32801A51}" type="slidenum">
              <a:rPr lang="es-ES" smtClean="0"/>
              <a:t>‹Nº›</a:t>
            </a:fld>
            <a:endParaRPr lang="es-ES"/>
          </a:p>
        </p:txBody>
      </p:sp>
    </p:spTree>
    <p:extLst>
      <p:ext uri="{BB962C8B-B14F-4D97-AF65-F5344CB8AC3E}">
        <p14:creationId xmlns:p14="http://schemas.microsoft.com/office/powerpoint/2010/main" val="1049324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A995F-7B26-4866-AA9E-71A6212E7D0F}" type="datetimeFigureOut">
              <a:rPr lang="es-ES" smtClean="0"/>
              <a:t>15/06/2017</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24FFA-CCD3-40A6-9F89-373AB3B20975}" type="slidenum">
              <a:rPr lang="es-ES" smtClean="0"/>
              <a:t>‹Nº›</a:t>
            </a:fld>
            <a:endParaRPr lang="es-ES"/>
          </a:p>
        </p:txBody>
      </p:sp>
    </p:spTree>
    <p:extLst>
      <p:ext uri="{BB962C8B-B14F-4D97-AF65-F5344CB8AC3E}">
        <p14:creationId xmlns:p14="http://schemas.microsoft.com/office/powerpoint/2010/main" val="1849212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Buenos días y bienvenidos,</a:t>
            </a:r>
          </a:p>
          <a:p>
            <a:r>
              <a:rPr lang="es-ES" sz="1200" kern="1200" dirty="0" smtClean="0">
                <a:solidFill>
                  <a:schemeClr val="tx1"/>
                </a:solidFill>
                <a:effectLst/>
                <a:latin typeface="+mn-lt"/>
                <a:ea typeface="+mn-ea"/>
                <a:cs typeface="+mn-cs"/>
              </a:rPr>
              <a:t>Este es el segundo día conviviendo, y muchos de vosotros ya me conocíais pero para quien viva en su burbuja, mi nombre es Manuel Ballesteros. Voy a presentar algo que me produce pasión en mí día a día: Mi trabajo en RF Explorer.</a:t>
            </a:r>
          </a:p>
          <a:p>
            <a:r>
              <a:rPr lang="es-ES" sz="1200" kern="1200" dirty="0" smtClean="0">
                <a:solidFill>
                  <a:schemeClr val="tx1"/>
                </a:solidFill>
                <a:effectLst/>
                <a:latin typeface="+mn-lt"/>
                <a:ea typeface="+mn-ea"/>
                <a:cs typeface="+mn-cs"/>
              </a:rPr>
              <a:t>También quería aclarar que aunque trabajo allí y voy a hablar de modelos concretos, no soy comercial ni llevo comisión. Quiero decir que los precios que coloco son sacados de la web y puramente orientativos. Por tanto quiero mostrar aquello que he aprendido y que me parece tan interesante.</a:t>
            </a:r>
          </a:p>
          <a:p>
            <a:r>
              <a:rPr lang="es-ES" sz="1200" kern="1200" dirty="0" smtClean="0">
                <a:solidFill>
                  <a:schemeClr val="tx1"/>
                </a:solidFill>
                <a:effectLst/>
                <a:latin typeface="+mn-lt"/>
                <a:ea typeface="+mn-ea"/>
                <a:cs typeface="+mn-cs"/>
              </a:rPr>
              <a:t>Esta presentación se va a organizar de la siguiente manera. Se partirá de una breve introducción con definiciones, y hablaremos de distintos modelos, enfocándonos en distintas herramientas.  Tendremos dos pequeñas paradas en la presentación con dos demostraciones en vivo. </a:t>
            </a:r>
          </a:p>
          <a:p>
            <a:endParaRPr lang="es-ES" dirty="0" smtClean="0"/>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a:t>
            </a:fld>
            <a:endParaRPr lang="es-ES" dirty="0"/>
          </a:p>
        </p:txBody>
      </p:sp>
    </p:spTree>
    <p:extLst>
      <p:ext uri="{BB962C8B-B14F-4D97-AF65-F5344CB8AC3E}">
        <p14:creationId xmlns:p14="http://schemas.microsoft.com/office/powerpoint/2010/main" val="1466307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Una vez visto el analizador y ver lo sencillo que es me diréis. ¿Y si se me queda corto? ¿Y si yo quiero montar un puesto de laboratorio y mejorar características? Pues sencillo puedes. Sabemos que todo el mundo tiene acceso a un ordenador por lo que hemos diseñado un software totalmente compatible y que aporta funcionalidad. Tratamiento de imagen, guardar capturas en ficheros, marcadores en frecuencia inteligentes, pantalla </a:t>
            </a:r>
            <a:r>
              <a:rPr lang="es-ES" sz="1200" kern="1200" dirty="0" err="1" smtClean="0">
                <a:solidFill>
                  <a:schemeClr val="tx1"/>
                </a:solidFill>
                <a:effectLst/>
                <a:latin typeface="+mn-lt"/>
                <a:ea typeface="+mn-ea"/>
                <a:cs typeface="+mn-cs"/>
              </a:rPr>
              <a:t>waterfall</a:t>
            </a:r>
            <a:r>
              <a:rPr lang="es-ES" sz="1200" kern="1200" dirty="0" smtClean="0">
                <a:solidFill>
                  <a:schemeClr val="tx1"/>
                </a:solidFill>
                <a:effectLst/>
                <a:latin typeface="+mn-lt"/>
                <a:ea typeface="+mn-ea"/>
                <a:cs typeface="+mn-cs"/>
              </a:rPr>
              <a:t>, personalización en definitiva.</a:t>
            </a:r>
          </a:p>
          <a:p>
            <a:r>
              <a:rPr lang="es-ES" sz="1200" kern="1200" dirty="0" smtClean="0">
                <a:solidFill>
                  <a:schemeClr val="tx1"/>
                </a:solidFill>
                <a:effectLst/>
                <a:latin typeface="+mn-lt"/>
                <a:ea typeface="+mn-ea"/>
                <a:cs typeface="+mn-cs"/>
              </a:rPr>
              <a:t>El Software está diseñado en </a:t>
            </a:r>
            <a:r>
              <a:rPr lang="es-ES" sz="1200" kern="1200" dirty="0" err="1" smtClean="0">
                <a:solidFill>
                  <a:schemeClr val="tx1"/>
                </a:solidFill>
                <a:effectLst/>
                <a:latin typeface="+mn-lt"/>
                <a:ea typeface="+mn-ea"/>
                <a:cs typeface="+mn-cs"/>
              </a:rPr>
              <a:t>.net</a:t>
            </a:r>
            <a:r>
              <a:rPr lang="es-ES" sz="1200" kern="1200" dirty="0" smtClean="0">
                <a:solidFill>
                  <a:schemeClr val="tx1"/>
                </a:solidFill>
                <a:effectLst/>
                <a:latin typeface="+mn-lt"/>
                <a:ea typeface="+mn-ea"/>
                <a:cs typeface="+mn-cs"/>
              </a:rPr>
              <a:t> con el lenguaje C# y utilizando el IDE de Visual Studio. Y lo más importante es Software libre. Es gratuito y puedes ver como lo hemos diseñado en </a:t>
            </a:r>
            <a:r>
              <a:rPr lang="es-ES" sz="1200" kern="1200" dirty="0" err="1" smtClean="0">
                <a:solidFill>
                  <a:schemeClr val="tx1"/>
                </a:solidFill>
                <a:effectLst/>
                <a:latin typeface="+mn-lt"/>
                <a:ea typeface="+mn-ea"/>
                <a:cs typeface="+mn-cs"/>
              </a:rPr>
              <a:t>Github</a:t>
            </a:r>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Partí de cero y ahora me siento cómodo con una aplicación con 40 clases distintas, y que en la clase principal tiene 15.000 líneas de código.</a:t>
            </a:r>
          </a:p>
          <a:p>
            <a:pPr lvl="0">
              <a:spcBef>
                <a:spcPts val="0"/>
              </a:spcBef>
              <a:buNone/>
            </a:pPr>
            <a:endParaRPr dirty="0"/>
          </a:p>
        </p:txBody>
      </p:sp>
    </p:spTree>
    <p:extLst>
      <p:ext uri="{BB962C8B-B14F-4D97-AF65-F5344CB8AC3E}">
        <p14:creationId xmlns:p14="http://schemas.microsoft.com/office/powerpoint/2010/main" val="393614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Os voy a enseñar unas imágenes:</a:t>
            </a:r>
          </a:p>
          <a:p>
            <a:pPr lvl="0"/>
            <a:r>
              <a:rPr lang="es-ES" sz="1200" kern="1200" dirty="0" smtClean="0">
                <a:solidFill>
                  <a:schemeClr val="tx1"/>
                </a:solidFill>
                <a:effectLst/>
                <a:latin typeface="+mn-lt"/>
                <a:ea typeface="+mn-ea"/>
                <a:cs typeface="+mn-cs"/>
              </a:rPr>
              <a:t>Canales de FM - ¿Qué es?</a:t>
            </a:r>
          </a:p>
          <a:p>
            <a:pPr lvl="0"/>
            <a:r>
              <a:rPr lang="es-ES" sz="1200" kern="1200" dirty="0" smtClean="0">
                <a:solidFill>
                  <a:schemeClr val="tx1"/>
                </a:solidFill>
                <a:effectLst/>
                <a:latin typeface="+mn-lt"/>
                <a:ea typeface="+mn-ea"/>
                <a:cs typeface="+mn-cs"/>
              </a:rPr>
              <a:t>Canal de TDT</a:t>
            </a:r>
          </a:p>
          <a:p>
            <a:pPr lvl="0"/>
            <a:r>
              <a:rPr lang="es-ES" sz="1200" kern="1200" dirty="0" smtClean="0">
                <a:solidFill>
                  <a:schemeClr val="tx1"/>
                </a:solidFill>
                <a:effectLst/>
                <a:latin typeface="+mn-lt"/>
                <a:ea typeface="+mn-ea"/>
                <a:cs typeface="+mn-cs"/>
              </a:rPr>
              <a:t>Señal intencionada en ráfaga. Con un mando como el que podemos encontrar en un garaje. 2nWatt equivale a 55dBm</a:t>
            </a:r>
          </a:p>
          <a:p>
            <a:pPr lvl="0"/>
            <a:r>
              <a:rPr lang="es-ES" sz="1200" kern="1200" dirty="0" smtClean="0">
                <a:solidFill>
                  <a:schemeClr val="tx1"/>
                </a:solidFill>
                <a:effectLst/>
                <a:latin typeface="+mn-lt"/>
                <a:ea typeface="+mn-ea"/>
                <a:cs typeface="+mn-cs"/>
              </a:rPr>
              <a:t>Demo </a:t>
            </a:r>
            <a:r>
              <a:rPr lang="es-ES" sz="1200" kern="1200" dirty="0" err="1" smtClean="0">
                <a:solidFill>
                  <a:schemeClr val="tx1"/>
                </a:solidFill>
                <a:effectLst/>
                <a:latin typeface="+mn-lt"/>
                <a:ea typeface="+mn-ea"/>
                <a:cs typeface="+mn-cs"/>
              </a:rPr>
              <a:t>Sniffer</a:t>
            </a:r>
            <a:r>
              <a:rPr lang="es-ES" sz="1200" kern="1200" dirty="0" smtClean="0">
                <a:solidFill>
                  <a:schemeClr val="tx1"/>
                </a:solidFill>
                <a:effectLst/>
                <a:latin typeface="+mn-lt"/>
                <a:ea typeface="+mn-ea"/>
                <a:cs typeface="+mn-cs"/>
              </a:rPr>
              <a:t>: Envía información que podemos cuantificar</a:t>
            </a:r>
          </a:p>
          <a:p>
            <a:r>
              <a:rPr lang="es-ES" sz="1200" kern="1200" dirty="0" smtClean="0">
                <a:solidFill>
                  <a:schemeClr val="tx1"/>
                </a:solidFill>
                <a:effectLst/>
                <a:latin typeface="+mn-lt"/>
                <a:ea typeface="+mn-ea"/>
                <a:cs typeface="+mn-cs"/>
              </a:rPr>
              <a:t>Una cosa que no he dicho es que podéis utilizarlo sin tener el hardware. Tenemos multitud de ejemplos y capturas para que podáis ver y analizar el comportamiento de diversos sistemas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Tomar aliento - Y con esto hemos terminado la primera demostración</a:t>
            </a:r>
          </a:p>
          <a:p>
            <a:pPr lvl="0">
              <a:spcBef>
                <a:spcPts val="0"/>
              </a:spcBef>
              <a:buNone/>
            </a:pPr>
            <a:endParaRPr dirty="0"/>
          </a:p>
        </p:txBody>
      </p:sp>
    </p:spTree>
    <p:extLst>
      <p:ext uri="{BB962C8B-B14F-4D97-AF65-F5344CB8AC3E}">
        <p14:creationId xmlns:p14="http://schemas.microsoft.com/office/powerpoint/2010/main" val="370110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01132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¿Cuál pensáis que sería el compañero perfecto de un analizador de espectro? </a:t>
            </a:r>
            <a:r>
              <a:rPr lang="es-ES" sz="1200" kern="1200" dirty="0" err="1" smtClean="0">
                <a:solidFill>
                  <a:schemeClr val="tx1"/>
                </a:solidFill>
                <a:effectLst/>
                <a:latin typeface="+mn-lt"/>
                <a:ea typeface="+mn-ea"/>
                <a:cs typeface="+mn-cs"/>
              </a:rPr>
              <a:t>Tonterias</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Un generador- Un dispositivo capaz de inyectar en un circuito una señal lo más estable y limpia posible. Como veis tiene el mismo factor de forma y sigue siendo sencillo.</a:t>
            </a:r>
          </a:p>
          <a:p>
            <a:r>
              <a:rPr lang="es-ES" sz="1200" kern="1200" dirty="0" smtClean="0">
                <a:solidFill>
                  <a:schemeClr val="tx1"/>
                </a:solidFill>
                <a:effectLst/>
                <a:latin typeface="+mn-lt"/>
                <a:ea typeface="+mn-ea"/>
                <a:cs typeface="+mn-cs"/>
              </a:rPr>
              <a:t>Nosotros hemos diseñado uno, simple y potente. Capaz de seleccionar una frecuencia entre 23MHz y 6GHz, seleccionando 3 niveles de potencia y con una resolución de 1KHz. </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22</a:t>
            </a:fld>
            <a:endParaRPr lang="es-ES"/>
          </a:p>
        </p:txBody>
      </p:sp>
    </p:spTree>
    <p:extLst>
      <p:ext uri="{BB962C8B-B14F-4D97-AF65-F5344CB8AC3E}">
        <p14:creationId xmlns:p14="http://schemas.microsoft.com/office/powerpoint/2010/main" val="8026799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La interfaz que veis una vez encendéis el dispositivo, Frecuencia y potencia de salida.</a:t>
            </a:r>
          </a:p>
          <a:p>
            <a:r>
              <a:rPr lang="es-ES" sz="1200" kern="1200" dirty="0" err="1" smtClean="0">
                <a:solidFill>
                  <a:schemeClr val="tx1"/>
                </a:solidFill>
                <a:effectLst/>
                <a:latin typeface="+mn-lt"/>
                <a:ea typeface="+mn-ea"/>
                <a:cs typeface="+mn-cs"/>
              </a:rPr>
              <a:t>Craziflie</a:t>
            </a:r>
            <a:r>
              <a:rPr lang="es-ES" sz="1200" kern="1200" dirty="0" smtClean="0">
                <a:solidFill>
                  <a:schemeClr val="tx1"/>
                </a:solidFill>
                <a:effectLst/>
                <a:latin typeface="+mn-lt"/>
                <a:ea typeface="+mn-ea"/>
                <a:cs typeface="+mn-cs"/>
              </a:rPr>
              <a:t> utiliza estos generadores para comprobar el correcto funcionamiento de sus receptores y una subcontrata de </a:t>
            </a:r>
            <a:r>
              <a:rPr lang="es-ES" sz="1200" kern="1200" dirty="0" err="1" smtClean="0">
                <a:solidFill>
                  <a:schemeClr val="tx1"/>
                </a:solidFill>
                <a:effectLst/>
                <a:latin typeface="+mn-lt"/>
                <a:ea typeface="+mn-ea"/>
                <a:cs typeface="+mn-cs"/>
              </a:rPr>
              <a:t>Huawei</a:t>
            </a:r>
            <a:r>
              <a:rPr lang="es-ES" sz="1200" kern="1200" dirty="0" smtClean="0">
                <a:solidFill>
                  <a:schemeClr val="tx1"/>
                </a:solidFill>
                <a:effectLst/>
                <a:latin typeface="+mn-lt"/>
                <a:ea typeface="+mn-ea"/>
                <a:cs typeface="+mn-cs"/>
              </a:rPr>
              <a:t> que monitoriza la estaciones base de telefonía de Vodafone utilizan esta tecnología.</a:t>
            </a:r>
          </a:p>
          <a:p>
            <a:r>
              <a:rPr lang="es-ES" sz="1200" kern="1200" dirty="0" smtClean="0">
                <a:solidFill>
                  <a:schemeClr val="tx1"/>
                </a:solidFill>
                <a:effectLst/>
                <a:latin typeface="+mn-lt"/>
                <a:ea typeface="+mn-ea"/>
                <a:cs typeface="+mn-cs"/>
              </a:rPr>
              <a:t>Permite emitir señal CW ¿Qué es CW? , barridos en frecuencia y amplitud. ¿Vale y?</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23</a:t>
            </a:fld>
            <a:endParaRPr lang="es-ES"/>
          </a:p>
        </p:txBody>
      </p:sp>
    </p:spTree>
    <p:extLst>
      <p:ext uri="{BB962C8B-B14F-4D97-AF65-F5344CB8AC3E}">
        <p14:creationId xmlns:p14="http://schemas.microsoft.com/office/powerpoint/2010/main" val="15069622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Yo lo he dicho, soy teleco. Estudiamos las señales y los sistemas .Nos encantan las cajas negras, vas viendo cajas negras por todos lados: El ordenador, el móvil…</a:t>
            </a:r>
          </a:p>
          <a:p>
            <a:r>
              <a:rPr lang="es-ES" sz="1200" kern="1200" dirty="0" smtClean="0">
                <a:solidFill>
                  <a:schemeClr val="tx1"/>
                </a:solidFill>
                <a:effectLst/>
                <a:latin typeface="+mn-lt"/>
                <a:ea typeface="+mn-ea"/>
                <a:cs typeface="+mn-cs"/>
              </a:rPr>
              <a:t>Y el generador en una extraña combinación nos permite estudiar el comportamiento de una caja negra (DUT). ¿Otra vez magia? No, es ciencia</a:t>
            </a:r>
          </a:p>
          <a:p>
            <a:r>
              <a:rPr lang="es-ES" sz="1200" kern="1200" dirty="0" smtClean="0">
                <a:solidFill>
                  <a:schemeClr val="tx1"/>
                </a:solidFill>
                <a:effectLst/>
                <a:latin typeface="+mn-lt"/>
                <a:ea typeface="+mn-ea"/>
                <a:cs typeface="+mn-cs"/>
              </a:rPr>
              <a:t>A continuación tenemos el </a:t>
            </a:r>
            <a:r>
              <a:rPr lang="es-ES" sz="1200" kern="1200" dirty="0" err="1" smtClean="0">
                <a:solidFill>
                  <a:schemeClr val="tx1"/>
                </a:solidFill>
                <a:effectLst/>
                <a:latin typeface="+mn-lt"/>
                <a:ea typeface="+mn-ea"/>
                <a:cs typeface="+mn-cs"/>
              </a:rPr>
              <a:t>datasheet</a:t>
            </a:r>
            <a:r>
              <a:rPr lang="es-ES" sz="1200" kern="1200" dirty="0" smtClean="0">
                <a:solidFill>
                  <a:schemeClr val="tx1"/>
                </a:solidFill>
                <a:effectLst/>
                <a:latin typeface="+mn-lt"/>
                <a:ea typeface="+mn-ea"/>
                <a:cs typeface="+mn-cs"/>
              </a:rPr>
              <a:t> de un filtro paso bajo de 550MHz. Madre </a:t>
            </a:r>
            <a:r>
              <a:rPr lang="es-ES" sz="1200" kern="1200" dirty="0" err="1" smtClean="0">
                <a:solidFill>
                  <a:schemeClr val="tx1"/>
                </a:solidFill>
                <a:effectLst/>
                <a:latin typeface="+mn-lt"/>
                <a:ea typeface="+mn-ea"/>
                <a:cs typeface="+mn-cs"/>
              </a:rPr>
              <a:t>mia</a:t>
            </a:r>
            <a:r>
              <a:rPr lang="es-ES" sz="1200" kern="1200" dirty="0" smtClean="0">
                <a:solidFill>
                  <a:schemeClr val="tx1"/>
                </a:solidFill>
                <a:effectLst/>
                <a:latin typeface="+mn-lt"/>
                <a:ea typeface="+mn-ea"/>
                <a:cs typeface="+mn-cs"/>
              </a:rPr>
              <a:t> cuantos </a:t>
            </a:r>
            <a:r>
              <a:rPr lang="es-ES" sz="1200" kern="1200" dirty="0" err="1" smtClean="0">
                <a:solidFill>
                  <a:schemeClr val="tx1"/>
                </a:solidFill>
                <a:effectLst/>
                <a:latin typeface="+mn-lt"/>
                <a:ea typeface="+mn-ea"/>
                <a:cs typeface="+mn-cs"/>
              </a:rPr>
              <a:t>datasheets</a:t>
            </a:r>
            <a:r>
              <a:rPr lang="es-ES" sz="1200" kern="1200" dirty="0" smtClean="0">
                <a:solidFill>
                  <a:schemeClr val="tx1"/>
                </a:solidFill>
                <a:effectLst/>
                <a:latin typeface="+mn-lt"/>
                <a:ea typeface="+mn-ea"/>
                <a:cs typeface="+mn-cs"/>
              </a:rPr>
              <a:t> vemos a lo largo del año. Vemos las características y como soy un incrédulo y conozco que la RF juega malas pasadas decido comprobar si lo que me están diciendo es cierto.</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24</a:t>
            </a:fld>
            <a:endParaRPr lang="es-ES"/>
          </a:p>
        </p:txBody>
      </p:sp>
    </p:spTree>
    <p:extLst>
      <p:ext uri="{BB962C8B-B14F-4D97-AF65-F5344CB8AC3E}">
        <p14:creationId xmlns:p14="http://schemas.microsoft.com/office/powerpoint/2010/main" val="921266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Vivimos rodeados de ondas electromagnéticas y de protocolos de comunicación que las utilizan (</a:t>
            </a:r>
            <a:r>
              <a:rPr lang="es-ES" sz="1200" kern="1200" dirty="0" err="1" smtClean="0">
                <a:solidFill>
                  <a:schemeClr val="tx1"/>
                </a:solidFill>
                <a:effectLst/>
                <a:latin typeface="+mn-lt"/>
                <a:ea typeface="+mn-ea"/>
                <a:cs typeface="+mn-cs"/>
              </a:rPr>
              <a:t>Wifi</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bluetooth</a:t>
            </a:r>
            <a:r>
              <a:rPr lang="es-ES" sz="1200" kern="1200" dirty="0" smtClean="0">
                <a:solidFill>
                  <a:schemeClr val="tx1"/>
                </a:solidFill>
                <a:effectLst/>
                <a:latin typeface="+mn-lt"/>
                <a:ea typeface="+mn-ea"/>
                <a:cs typeface="+mn-cs"/>
              </a:rPr>
              <a:t>, FM, TDT, satélites). Mi intención es quitaros la idea de que la Radiofrecuencia es una materia tremendamente complicada, casi como magia arcana o como veréis en Internet, Magia Negra.</a:t>
            </a:r>
          </a:p>
          <a:p>
            <a:r>
              <a:rPr lang="es-ES" sz="1200" kern="1200" dirty="0" smtClean="0">
                <a:solidFill>
                  <a:schemeClr val="tx1"/>
                </a:solidFill>
                <a:effectLst/>
                <a:latin typeface="+mn-lt"/>
                <a:ea typeface="+mn-ea"/>
                <a:cs typeface="+mn-cs"/>
              </a:rPr>
              <a:t>Cierto es que tiene a medida que profundizas el grado de complejidad aumenta pero tiene que ser algo motivador, una aventura que comienza cuando decides ser ingeniero.</a:t>
            </a:r>
          </a:p>
          <a:p>
            <a:r>
              <a:rPr lang="es-ES" sz="1200" kern="1200" dirty="0" smtClean="0">
                <a:solidFill>
                  <a:schemeClr val="tx1"/>
                </a:solidFill>
                <a:effectLst/>
                <a:latin typeface="+mn-lt"/>
                <a:ea typeface="+mn-ea"/>
                <a:cs typeface="+mn-cs"/>
              </a:rPr>
              <a:t>Lo primero es que veamos un video gracioso de cómo la gente se toma esta idea de que la RF es Black </a:t>
            </a:r>
            <a:r>
              <a:rPr lang="es-ES" sz="1200" kern="1200" dirty="0" err="1" smtClean="0">
                <a:solidFill>
                  <a:schemeClr val="tx1"/>
                </a:solidFill>
                <a:effectLst/>
                <a:latin typeface="+mn-lt"/>
                <a:ea typeface="+mn-ea"/>
                <a:cs typeface="+mn-cs"/>
              </a:rPr>
              <a:t>Magic</a:t>
            </a:r>
            <a:r>
              <a:rPr lang="es-ES" sz="1200" kern="1200" dirty="0" smtClean="0">
                <a:solidFill>
                  <a:schemeClr val="tx1"/>
                </a:solidFill>
                <a:effectLst/>
                <a:latin typeface="+mn-lt"/>
                <a:ea typeface="+mn-ea"/>
                <a:cs typeface="+mn-cs"/>
              </a:rPr>
              <a:t>. Mezcla Carmina </a:t>
            </a:r>
            <a:r>
              <a:rPr lang="es-ES" sz="1200" kern="1200" dirty="0" err="1" smtClean="0">
                <a:solidFill>
                  <a:schemeClr val="tx1"/>
                </a:solidFill>
                <a:effectLst/>
                <a:latin typeface="+mn-lt"/>
                <a:ea typeface="+mn-ea"/>
                <a:cs typeface="+mn-cs"/>
              </a:rPr>
              <a:t>Burana</a:t>
            </a:r>
            <a:r>
              <a:rPr lang="es-ES" sz="1200" kern="1200" dirty="0" smtClean="0">
                <a:solidFill>
                  <a:schemeClr val="tx1"/>
                </a:solidFill>
                <a:effectLst/>
                <a:latin typeface="+mn-lt"/>
                <a:ea typeface="+mn-ea"/>
                <a:cs typeface="+mn-cs"/>
              </a:rPr>
              <a:t> con unas imágenes de un aparato de Radio. No tiene desperdicio.</a:t>
            </a:r>
            <a:br>
              <a:rPr lang="es-ES" sz="1200" kern="1200" dirty="0" smtClean="0">
                <a:solidFill>
                  <a:schemeClr val="tx1"/>
                </a:solidFill>
                <a:effectLst/>
                <a:latin typeface="+mn-lt"/>
                <a:ea typeface="+mn-ea"/>
                <a:cs typeface="+mn-cs"/>
              </a:rPr>
            </a:br>
            <a:r>
              <a:rPr lang="es-ES" dirty="0" smtClean="0"/>
              <a:t>Video of </a:t>
            </a:r>
            <a:r>
              <a:rPr lang="es-ES" dirty="0" err="1" smtClean="0"/>
              <a:t>Mikes</a:t>
            </a:r>
            <a:r>
              <a:rPr lang="es-ES" dirty="0" smtClean="0"/>
              <a:t> Electric </a:t>
            </a:r>
            <a:r>
              <a:rPr lang="es-ES" dirty="0" err="1" smtClean="0"/>
              <a:t>Stuff</a:t>
            </a:r>
            <a:r>
              <a:rPr lang="es-ES" dirty="0" smtClean="0"/>
              <a:t> </a:t>
            </a:r>
            <a:r>
              <a:rPr lang="es-ES" dirty="0" err="1" smtClean="0"/>
              <a:t>from</a:t>
            </a:r>
            <a:r>
              <a:rPr lang="es-ES" dirty="0" smtClean="0"/>
              <a:t> UK</a:t>
            </a:r>
          </a:p>
          <a:p>
            <a:r>
              <a:rPr lang="es-ES" dirty="0" smtClean="0"/>
              <a:t>https://youtu.be/eyA2lWQrxwg?t=1011</a:t>
            </a:r>
          </a:p>
          <a:p>
            <a:r>
              <a:rPr lang="es-ES" sz="1200" kern="1200" dirty="0" smtClean="0">
                <a:solidFill>
                  <a:schemeClr val="tx1"/>
                </a:solidFill>
                <a:effectLst/>
                <a:latin typeface="+mn-lt"/>
                <a:ea typeface="+mn-ea"/>
                <a:cs typeface="+mn-cs"/>
              </a:rPr>
              <a:t>Pero cuando hablamos de Radio mucha gente se desmotiva cuando le meten la ecuaciones de Maxwell, la carta de Smith, líneas de transmisión, ondas electromagnéticas. Yo voy a intentar simplificarlo para que veáis la potencia e implicaciones prácticas que tenemos.</a:t>
            </a:r>
          </a:p>
          <a:p>
            <a:r>
              <a:rPr lang="es-ES" sz="1200" kern="1200" dirty="0" smtClean="0">
                <a:solidFill>
                  <a:schemeClr val="tx1"/>
                </a:solidFill>
                <a:effectLst/>
                <a:latin typeface="+mn-lt"/>
                <a:ea typeface="+mn-ea"/>
                <a:cs typeface="+mn-cs"/>
              </a:rPr>
              <a:t>Bajo mi punto de vista una manera de desmitificar la magia es poder medir, cuantificar y reproducir variables en experimentos. Ejemplo con la gravedad</a:t>
            </a:r>
          </a:p>
          <a:p>
            <a:r>
              <a:rPr lang="es-ES" sz="1200" kern="1200" dirty="0" smtClean="0">
                <a:solidFill>
                  <a:schemeClr val="tx1"/>
                </a:solidFill>
                <a:effectLst/>
                <a:latin typeface="+mn-lt"/>
                <a:ea typeface="+mn-ea"/>
                <a:cs typeface="+mn-cs"/>
              </a:rPr>
              <a:t>Esa es una gran diferencia nosotros visualmente no podemos ver la ondas y tenemos que quedarnos con muchos de su efectos. Pero eso no es verdad podemos ver los efectos de la física de ondas con un aparato muy concreto que os vais a cansar de que repita: El analizador de espectro.</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a:t>
            </a:fld>
            <a:endParaRPr lang="es-ES"/>
          </a:p>
        </p:txBody>
      </p:sp>
    </p:spTree>
    <p:extLst>
      <p:ext uri="{BB962C8B-B14F-4D97-AF65-F5344CB8AC3E}">
        <p14:creationId xmlns:p14="http://schemas.microsoft.com/office/powerpoint/2010/main" val="2295502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Explicar SNA</a:t>
            </a:r>
          </a:p>
          <a:p>
            <a:r>
              <a:rPr lang="es-ES" sz="1200" kern="1200" dirty="0" smtClean="0">
                <a:solidFill>
                  <a:schemeClr val="tx1"/>
                </a:solidFill>
                <a:effectLst/>
                <a:latin typeface="+mn-lt"/>
                <a:ea typeface="+mn-ea"/>
                <a:cs typeface="+mn-cs"/>
              </a:rPr>
              <a:t>Una vez realizado el experimento debemos tomar los resultados.</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25</a:t>
            </a:fld>
            <a:endParaRPr lang="es-ES"/>
          </a:p>
        </p:txBody>
      </p:sp>
    </p:spTree>
    <p:extLst>
      <p:ext uri="{BB962C8B-B14F-4D97-AF65-F5344CB8AC3E}">
        <p14:creationId xmlns:p14="http://schemas.microsoft.com/office/powerpoint/2010/main" val="1995138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Una vez realizado el experimento debemos tomar los resultados.</a:t>
            </a:r>
          </a:p>
          <a:p>
            <a:r>
              <a:rPr lang="es-ES" sz="1200" kern="1200" dirty="0" smtClean="0">
                <a:solidFill>
                  <a:schemeClr val="tx1"/>
                </a:solidFill>
                <a:effectLst/>
                <a:latin typeface="+mn-lt"/>
                <a:ea typeface="+mn-ea"/>
                <a:cs typeface="+mn-cs"/>
              </a:rPr>
              <a:t>-Observamos que la frecuencia de corte se encuentra en 573MHz</a:t>
            </a:r>
          </a:p>
          <a:p>
            <a:r>
              <a:rPr lang="es-ES" sz="1200" kern="1200" dirty="0" smtClean="0">
                <a:solidFill>
                  <a:schemeClr val="tx1"/>
                </a:solidFill>
                <a:effectLst/>
                <a:latin typeface="+mn-lt"/>
                <a:ea typeface="+mn-ea"/>
                <a:cs typeface="+mn-cs"/>
              </a:rPr>
              <a:t>- Y que tal y como dice la respuesta es plana a frecuencias menores de 520MHz. A partir de 750MHz asegura una atenuación de 20dB y a 40dB para frecuencias mayores de 920MHz</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26</a:t>
            </a:fld>
            <a:endParaRPr lang="es-ES"/>
          </a:p>
        </p:txBody>
      </p:sp>
    </p:spTree>
    <p:extLst>
      <p:ext uri="{BB962C8B-B14F-4D97-AF65-F5344CB8AC3E}">
        <p14:creationId xmlns:p14="http://schemas.microsoft.com/office/powerpoint/2010/main" val="2016582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Podemos confirmar el </a:t>
            </a:r>
            <a:r>
              <a:rPr lang="es-ES" sz="1200" kern="1200" dirty="0" err="1" smtClean="0">
                <a:solidFill>
                  <a:schemeClr val="tx1"/>
                </a:solidFill>
                <a:effectLst/>
                <a:latin typeface="+mn-lt"/>
                <a:ea typeface="+mn-ea"/>
                <a:cs typeface="+mn-cs"/>
              </a:rPr>
              <a:t>datasheet</a:t>
            </a:r>
            <a:r>
              <a:rPr lang="es-ES" sz="1200" kern="1200" dirty="0" smtClean="0">
                <a:solidFill>
                  <a:schemeClr val="tx1"/>
                </a:solidFill>
                <a:effectLst/>
                <a:latin typeface="+mn-lt"/>
                <a:ea typeface="+mn-ea"/>
                <a:cs typeface="+mn-cs"/>
              </a:rPr>
              <a:t> y sentirnos como unos </a:t>
            </a:r>
            <a:r>
              <a:rPr lang="es-ES" sz="1200" kern="1200" dirty="0" err="1" smtClean="0">
                <a:solidFill>
                  <a:schemeClr val="tx1"/>
                </a:solidFill>
                <a:effectLst/>
                <a:latin typeface="+mn-lt"/>
                <a:ea typeface="+mn-ea"/>
                <a:cs typeface="+mn-cs"/>
              </a:rPr>
              <a:t>Mithbusters</a:t>
            </a: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27</a:t>
            </a:fld>
            <a:endParaRPr lang="es-ES"/>
          </a:p>
        </p:txBody>
      </p:sp>
    </p:spTree>
    <p:extLst>
      <p:ext uri="{BB962C8B-B14F-4D97-AF65-F5344CB8AC3E}">
        <p14:creationId xmlns:p14="http://schemas.microsoft.com/office/powerpoint/2010/main" val="195417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Y ahora estamos casi al final quería que manosearais los aparatos y los bajarais del pedestal de que son difíciles. Son resistentes y podéis seleccionar los menús que os plazca, pero no los tiréis al suelo. Voy a dejar el generador y el analizador con antenas que pueden sintonizarse. Pueden aparejarse. Cuidármelos un poco que el lunes tengo que seguir trabajando con ello </a:t>
            </a:r>
            <a:r>
              <a:rPr lang="es-ES" sz="1200" kern="1200" dirty="0" err="1" smtClean="0">
                <a:solidFill>
                  <a:schemeClr val="tx1"/>
                </a:solidFill>
                <a:effectLst/>
                <a:latin typeface="+mn-lt"/>
                <a:ea typeface="+mn-ea"/>
                <a:cs typeface="+mn-cs"/>
              </a:rPr>
              <a:t>jejeje</a:t>
            </a:r>
            <a:r>
              <a:rPr lang="es-ES" sz="1200" kern="1200" dirty="0" smtClean="0">
                <a:solidFill>
                  <a:schemeClr val="tx1"/>
                </a:solidFill>
                <a:effectLst/>
                <a:latin typeface="+mn-lt"/>
                <a:ea typeface="+mn-ea"/>
                <a:cs typeface="+mn-cs"/>
              </a:rPr>
              <a:t> </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28</a:t>
            </a:fld>
            <a:endParaRPr lang="es-ES"/>
          </a:p>
        </p:txBody>
      </p:sp>
    </p:spTree>
    <p:extLst>
      <p:ext uri="{BB962C8B-B14F-4D97-AF65-F5344CB8AC3E}">
        <p14:creationId xmlns:p14="http://schemas.microsoft.com/office/powerpoint/2010/main" val="488989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Diseñamos otros muchos dispositivos: un limitador, un dispositivo </a:t>
            </a:r>
            <a:r>
              <a:rPr lang="es-ES" sz="1200" kern="1200" dirty="0" err="1" smtClean="0">
                <a:solidFill>
                  <a:schemeClr val="tx1"/>
                </a:solidFill>
                <a:effectLst/>
                <a:latin typeface="+mn-lt"/>
                <a:ea typeface="+mn-ea"/>
                <a:cs typeface="+mn-cs"/>
              </a:rPr>
              <a:t>IoT</a:t>
            </a:r>
            <a:r>
              <a:rPr lang="es-ES" sz="1200" kern="1200" dirty="0" smtClean="0">
                <a:solidFill>
                  <a:schemeClr val="tx1"/>
                </a:solidFill>
                <a:effectLst/>
                <a:latin typeface="+mn-lt"/>
                <a:ea typeface="+mn-ea"/>
                <a:cs typeface="+mn-cs"/>
              </a:rPr>
              <a:t>, carcasas</a:t>
            </a:r>
          </a:p>
          <a:p>
            <a:pPr lvl="0">
              <a:spcBef>
                <a:spcPts val="0"/>
              </a:spcBef>
              <a:buNone/>
            </a:pPr>
            <a:endParaRPr dirty="0"/>
          </a:p>
        </p:txBody>
      </p:sp>
    </p:spTree>
    <p:extLst>
      <p:ext uri="{BB962C8B-B14F-4D97-AF65-F5344CB8AC3E}">
        <p14:creationId xmlns:p14="http://schemas.microsoft.com/office/powerpoint/2010/main" val="18052211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dirty="0" smtClean="0"/>
              <a:t>Conclusiones de la presentación</a:t>
            </a:r>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30</a:t>
            </a:fld>
            <a:endParaRPr lang="es-ES"/>
          </a:p>
        </p:txBody>
      </p:sp>
    </p:spTree>
    <p:extLst>
      <p:ext uri="{BB962C8B-B14F-4D97-AF65-F5344CB8AC3E}">
        <p14:creationId xmlns:p14="http://schemas.microsoft.com/office/powerpoint/2010/main" val="1206142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Quería gradecer a mi rama de estudiantes. Se merezca un aplauso. Este año ganarán el premio a mejor ramas.</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31</a:t>
            </a:fld>
            <a:endParaRPr lang="es-ES"/>
          </a:p>
        </p:txBody>
      </p:sp>
    </p:spTree>
    <p:extLst>
      <p:ext uri="{BB962C8B-B14F-4D97-AF65-F5344CB8AC3E}">
        <p14:creationId xmlns:p14="http://schemas.microsoft.com/office/powerpoint/2010/main" val="3050815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 Young Professional. Una entidad con mucho futuro  y proyección.</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32</a:t>
            </a:fld>
            <a:endParaRPr lang="es-ES"/>
          </a:p>
        </p:txBody>
      </p:sp>
    </p:spTree>
    <p:extLst>
      <p:ext uri="{BB962C8B-B14F-4D97-AF65-F5344CB8AC3E}">
        <p14:creationId xmlns:p14="http://schemas.microsoft.com/office/powerpoint/2010/main" val="915928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Y con esta última transparencia doy por terminada la presentación y me pongo a vuestra disposición para la demostración práctica y cuantas preguntas consideren oportunas. Mi contacto. Acepto bonificaciones y preguntas.</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33</a:t>
            </a:fld>
            <a:endParaRPr lang="es-ES"/>
          </a:p>
        </p:txBody>
      </p:sp>
    </p:spTree>
    <p:extLst>
      <p:ext uri="{BB962C8B-B14F-4D97-AF65-F5344CB8AC3E}">
        <p14:creationId xmlns:p14="http://schemas.microsoft.com/office/powerpoint/2010/main" val="364968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El Analizador de Espectro es una unidad capaz de medir la magnitud de una señal de entrada en función de la frecuencia.  Es posible, por tanto, analizar el espectro de las señales eléctricas, su frecuencia dominante, potencia, distorsión, armónicos, ancho de banda, y otros componentes de la señal que no pueden detectarse fácilmente en el dominio del tiempo con un osciloscopio. Estos parámetros son importantísimo en dispositivos electrónicos, como los transmisores inalámbricos. </a:t>
            </a:r>
          </a:p>
          <a:p>
            <a:r>
              <a:rPr lang="es-ES" sz="1200" kern="1200" dirty="0" smtClean="0">
                <a:solidFill>
                  <a:schemeClr val="tx1"/>
                </a:solidFill>
                <a:effectLst/>
                <a:latin typeface="+mn-lt"/>
                <a:ea typeface="+mn-ea"/>
                <a:cs typeface="+mn-cs"/>
              </a:rPr>
              <a:t>Tendremos por tanto una unidad, al que trataremos como caja negra, que le introducimos una señal eléctrica de alta frecuencia y nos muestra información útil acerca del estado de esa señal y posibles implicaciones. Y como sabemos con una antena podemos convertir las ondas de radio que recorren el espectro electromagnético de nuestro entorno y que nos rodean en señales eléctricas capaces de ser medida por este aparato. Son herramientas de Test y Medidas. Resulta alucinante.</a:t>
            </a:r>
          </a:p>
          <a:p>
            <a:r>
              <a:rPr lang="es-ES" sz="1200" kern="1200" dirty="0" smtClean="0">
                <a:solidFill>
                  <a:schemeClr val="tx1"/>
                </a:solidFill>
                <a:effectLst/>
                <a:latin typeface="+mn-lt"/>
                <a:ea typeface="+mn-ea"/>
                <a:cs typeface="+mn-cs"/>
              </a:rPr>
              <a:t>Ahora me decís, me has convencido soy ingeniero y quiero un aparato para medir cosas. Tengo en mi casa un multímetro, una fuente regulada, un soldador…. Quiero uno de esos!</a:t>
            </a:r>
            <a:endParaRPr lang="es-ES"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a:t>
            </a:fld>
            <a:endParaRPr lang="es-ES"/>
          </a:p>
        </p:txBody>
      </p:sp>
    </p:spTree>
    <p:extLst>
      <p:ext uri="{BB962C8B-B14F-4D97-AF65-F5344CB8AC3E}">
        <p14:creationId xmlns:p14="http://schemas.microsoft.com/office/powerpoint/2010/main" val="753289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Pues vamos a olisquear un poco la web a ver…</a:t>
            </a:r>
          </a:p>
          <a:p>
            <a:r>
              <a:rPr lang="es-ES" sz="1200" kern="1200" dirty="0" smtClean="0">
                <a:solidFill>
                  <a:schemeClr val="tx1"/>
                </a:solidFill>
                <a:effectLst/>
                <a:latin typeface="+mn-lt"/>
                <a:ea typeface="+mn-ea"/>
                <a:cs typeface="+mn-cs"/>
              </a:rPr>
              <a:t>Lo primero que buscamos son marcas de prestigio en el mundo de la instrumentación. </a:t>
            </a:r>
          </a:p>
          <a:p>
            <a:r>
              <a:rPr lang="es-ES" sz="1200" kern="1200" dirty="0" smtClean="0">
                <a:solidFill>
                  <a:schemeClr val="tx1"/>
                </a:solidFill>
                <a:effectLst/>
                <a:latin typeface="+mn-lt"/>
                <a:ea typeface="+mn-ea"/>
                <a:cs typeface="+mn-cs"/>
              </a:rPr>
              <a:t>Vamos a ver el pasado de instrumentación de HP que dio lugar a </a:t>
            </a:r>
            <a:r>
              <a:rPr lang="es-ES" sz="1200" kern="1200" dirty="0" err="1" smtClean="0">
                <a:solidFill>
                  <a:schemeClr val="tx1"/>
                </a:solidFill>
                <a:effectLst/>
                <a:latin typeface="+mn-lt"/>
                <a:ea typeface="+mn-ea"/>
                <a:cs typeface="+mn-cs"/>
              </a:rPr>
              <a:t>Agilent</a:t>
            </a:r>
            <a:r>
              <a:rPr lang="es-ES" sz="1200" kern="1200" dirty="0" smtClean="0">
                <a:solidFill>
                  <a:schemeClr val="tx1"/>
                </a:solidFill>
                <a:effectLst/>
                <a:latin typeface="+mn-lt"/>
                <a:ea typeface="+mn-ea"/>
                <a:cs typeface="+mn-cs"/>
              </a:rPr>
              <a:t> y ahora se llama </a:t>
            </a:r>
            <a:r>
              <a:rPr lang="es-ES" sz="1200" kern="1200" dirty="0" err="1" smtClean="0">
                <a:solidFill>
                  <a:schemeClr val="tx1"/>
                </a:solidFill>
                <a:effectLst/>
                <a:latin typeface="+mn-lt"/>
                <a:ea typeface="+mn-ea"/>
                <a:cs typeface="+mn-cs"/>
              </a:rPr>
              <a:t>Keysight</a:t>
            </a:r>
            <a:r>
              <a:rPr lang="es-ES" sz="1200" kern="1200" dirty="0" smtClean="0">
                <a:solidFill>
                  <a:schemeClr val="tx1"/>
                </a:solidFill>
                <a:effectLst/>
                <a:latin typeface="+mn-lt"/>
                <a:ea typeface="+mn-ea"/>
                <a:cs typeface="+mn-cs"/>
              </a:rPr>
              <a:t>. Muy buenas características.</a:t>
            </a:r>
          </a:p>
          <a:p>
            <a:r>
              <a:rPr lang="es-ES" sz="1200" kern="1200" dirty="0" smtClean="0">
                <a:solidFill>
                  <a:schemeClr val="tx1"/>
                </a:solidFill>
                <a:effectLst/>
                <a:latin typeface="+mn-lt"/>
                <a:ea typeface="+mn-ea"/>
                <a:cs typeface="+mn-cs"/>
              </a:rPr>
              <a:t>Ahora, vamos a por el </a:t>
            </a:r>
            <a:r>
              <a:rPr lang="es-ES" sz="1200" kern="1200" dirty="0" err="1" smtClean="0">
                <a:solidFill>
                  <a:schemeClr val="tx1"/>
                </a:solidFill>
                <a:effectLst/>
                <a:latin typeface="+mn-lt"/>
                <a:ea typeface="+mn-ea"/>
                <a:cs typeface="+mn-cs"/>
              </a:rPr>
              <a:t>Rolls</a:t>
            </a:r>
            <a:r>
              <a:rPr lang="es-ES" sz="1200" kern="1200" dirty="0" smtClean="0">
                <a:solidFill>
                  <a:schemeClr val="tx1"/>
                </a:solidFill>
                <a:effectLst/>
                <a:latin typeface="+mn-lt"/>
                <a:ea typeface="+mn-ea"/>
                <a:cs typeface="+mn-cs"/>
              </a:rPr>
              <a:t> Royce de la instrumentación. Hace unos años me contaron que no tenía gama baja y el de menor precio oscilaba en 35.000$. Bueno ahora hay gama baja de 6000€….</a:t>
            </a:r>
          </a:p>
          <a:p>
            <a:r>
              <a:rPr lang="es-ES" sz="1200" kern="1200" dirty="0" smtClean="0">
                <a:solidFill>
                  <a:schemeClr val="tx1"/>
                </a:solidFill>
                <a:effectLst/>
                <a:latin typeface="+mn-lt"/>
                <a:ea typeface="+mn-ea"/>
                <a:cs typeface="+mn-cs"/>
              </a:rPr>
              <a:t>Eso es lo que quería mostrar son aparatos inalcanzables para la mayoría de los bolsillos, incluso para universidades. Anécdota de la escuela</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4</a:t>
            </a:fld>
            <a:endParaRPr lang="es-ES"/>
          </a:p>
        </p:txBody>
      </p:sp>
    </p:spTree>
    <p:extLst>
      <p:ext uri="{BB962C8B-B14F-4D97-AF65-F5344CB8AC3E}">
        <p14:creationId xmlns:p14="http://schemas.microsoft.com/office/powerpoint/2010/main" val="983220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Y ahí entramos nosotros. Por tanto uno de la misión de RF Explorer y que tanto me fusta decir es democratizar el mundo inalámbrico  y de microondas. Conseguimos que gente que no tenía acceso a estos aparatos pueda permitírselo.</a:t>
            </a:r>
          </a:p>
          <a:p>
            <a:r>
              <a:rPr lang="es-ES" sz="1200" kern="1200" dirty="0" smtClean="0">
                <a:solidFill>
                  <a:schemeClr val="tx1"/>
                </a:solidFill>
                <a:effectLst/>
                <a:latin typeface="+mn-lt"/>
                <a:ea typeface="+mn-ea"/>
                <a:cs typeface="+mn-cs"/>
              </a:rPr>
              <a:t>Si viniera un ingeniero de </a:t>
            </a:r>
            <a:r>
              <a:rPr lang="es-ES" sz="1200" kern="1200" dirty="0" err="1" smtClean="0">
                <a:solidFill>
                  <a:schemeClr val="tx1"/>
                </a:solidFill>
                <a:effectLst/>
                <a:latin typeface="+mn-lt"/>
                <a:ea typeface="+mn-ea"/>
                <a:cs typeface="+mn-cs"/>
              </a:rPr>
              <a:t>Agilent</a:t>
            </a:r>
            <a:r>
              <a:rPr lang="es-ES" sz="1200" kern="1200" dirty="0" smtClean="0">
                <a:solidFill>
                  <a:schemeClr val="tx1"/>
                </a:solidFill>
                <a:effectLst/>
                <a:latin typeface="+mn-lt"/>
                <a:ea typeface="+mn-ea"/>
                <a:cs typeface="+mn-cs"/>
              </a:rPr>
              <a:t>, no tendría palabra bonitas para nosotros. Nos tildaría de juguete, de poca rapidez, de precisión… pero de lo que no podría decir es que no somos un analizador de espectro. Es como comparar un </a:t>
            </a:r>
            <a:r>
              <a:rPr lang="es-ES" sz="1200" kern="1200" dirty="0" err="1" smtClean="0">
                <a:solidFill>
                  <a:schemeClr val="tx1"/>
                </a:solidFill>
                <a:effectLst/>
                <a:latin typeface="+mn-lt"/>
                <a:ea typeface="+mn-ea"/>
                <a:cs typeface="+mn-cs"/>
              </a:rPr>
              <a:t>Seat</a:t>
            </a:r>
            <a:r>
              <a:rPr lang="es-ES" sz="1200" kern="1200" dirty="0" smtClean="0">
                <a:solidFill>
                  <a:schemeClr val="tx1"/>
                </a:solidFill>
                <a:effectLst/>
                <a:latin typeface="+mn-lt"/>
                <a:ea typeface="+mn-ea"/>
                <a:cs typeface="+mn-cs"/>
              </a:rPr>
              <a:t> león con un Ferrari 458.</a:t>
            </a:r>
          </a:p>
          <a:p>
            <a:r>
              <a:rPr lang="es-ES" sz="1200" kern="1200" dirty="0" smtClean="0">
                <a:solidFill>
                  <a:schemeClr val="tx1"/>
                </a:solidFill>
                <a:effectLst/>
                <a:latin typeface="+mn-lt"/>
                <a:ea typeface="+mn-ea"/>
                <a:cs typeface="+mn-cs"/>
              </a:rPr>
              <a:t>Sabemos que ese dinero es para pensárselo pero esta es actualmente la gama alta de RF Explorer y viene con todo lo necesario. La gama alta de Rhode son 150.000$ y es necesario añadirle complementos.</a:t>
            </a:r>
          </a:p>
          <a:p>
            <a:r>
              <a:rPr lang="es-ES" sz="1200" kern="1200" dirty="0" smtClean="0">
                <a:solidFill>
                  <a:schemeClr val="tx1"/>
                </a:solidFill>
                <a:effectLst/>
                <a:latin typeface="+mn-lt"/>
                <a:ea typeface="+mn-ea"/>
                <a:cs typeface="+mn-cs"/>
              </a:rPr>
              <a:t>De las especificaciones voy a comentar 3:</a:t>
            </a:r>
          </a:p>
          <a:p>
            <a:pPr lvl="0"/>
            <a:r>
              <a:rPr lang="es-ES" sz="1200" kern="1200" dirty="0" smtClean="0">
                <a:solidFill>
                  <a:schemeClr val="tx1"/>
                </a:solidFill>
                <a:effectLst/>
                <a:latin typeface="+mn-lt"/>
                <a:ea typeface="+mn-ea"/>
                <a:cs typeface="+mn-cs"/>
              </a:rPr>
              <a:t>Frecuencia</a:t>
            </a:r>
          </a:p>
          <a:p>
            <a:pPr lvl="0"/>
            <a:r>
              <a:rPr lang="es-ES" sz="1200" kern="1200" dirty="0" smtClean="0">
                <a:solidFill>
                  <a:schemeClr val="tx1"/>
                </a:solidFill>
                <a:effectLst/>
                <a:latin typeface="+mn-lt"/>
                <a:ea typeface="+mn-ea"/>
                <a:cs typeface="+mn-cs"/>
              </a:rPr>
              <a:t>Suelo de Ruido medio</a:t>
            </a:r>
          </a:p>
          <a:p>
            <a:pPr lvl="0"/>
            <a:r>
              <a:rPr lang="es-ES" sz="1200" kern="1200" dirty="0" smtClean="0">
                <a:solidFill>
                  <a:schemeClr val="tx1"/>
                </a:solidFill>
                <a:effectLst/>
                <a:latin typeface="+mn-lt"/>
                <a:ea typeface="+mn-ea"/>
                <a:cs typeface="+mn-cs"/>
              </a:rPr>
              <a:t>Resolución en amplitud y frecuencia</a:t>
            </a:r>
          </a:p>
          <a:p>
            <a:pPr lvl="0">
              <a:spcBef>
                <a:spcPts val="0"/>
              </a:spcBef>
              <a:buNone/>
            </a:pPr>
            <a:endParaRPr dirty="0"/>
          </a:p>
        </p:txBody>
      </p:sp>
    </p:spTree>
    <p:extLst>
      <p:ext uri="{BB962C8B-B14F-4D97-AF65-F5344CB8AC3E}">
        <p14:creationId xmlns:p14="http://schemas.microsoft.com/office/powerpoint/2010/main" val="374906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Más sencillo que el mecanismo de un chupete: Dos entradas, 7 botones y una pantalla GLCD</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7</a:t>
            </a:fld>
            <a:endParaRPr lang="es-ES"/>
          </a:p>
        </p:txBody>
      </p:sp>
    </p:spTree>
    <p:extLst>
      <p:ext uri="{BB962C8B-B14F-4D97-AF65-F5344CB8AC3E}">
        <p14:creationId xmlns:p14="http://schemas.microsoft.com/office/powerpoint/2010/main" val="2941355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Esto es lo que nos encontramos al encender el dispositivo. En el eje Y la potencia en </a:t>
            </a:r>
            <a:r>
              <a:rPr lang="es-ES" sz="1200" kern="1200" dirty="0" err="1" smtClean="0">
                <a:solidFill>
                  <a:schemeClr val="tx1"/>
                </a:solidFill>
                <a:effectLst/>
                <a:latin typeface="+mn-lt"/>
                <a:ea typeface="+mn-ea"/>
                <a:cs typeface="+mn-cs"/>
              </a:rPr>
              <a:t>dBm</a:t>
            </a:r>
            <a:r>
              <a:rPr lang="es-ES" sz="1200" kern="1200" dirty="0" smtClean="0">
                <a:solidFill>
                  <a:schemeClr val="tx1"/>
                </a:solidFill>
                <a:effectLst/>
                <a:latin typeface="+mn-lt"/>
                <a:ea typeface="+mn-ea"/>
                <a:cs typeface="+mn-cs"/>
              </a:rPr>
              <a:t> (explicar) en el eje X la frecuencia en MHz. Pregunta: ¿Qué hay ahí? – Banda ISM de 2.4GHz - </a:t>
            </a:r>
            <a:r>
              <a:rPr lang="es-ES" sz="1200" kern="1200" dirty="0" err="1" smtClean="0">
                <a:solidFill>
                  <a:schemeClr val="tx1"/>
                </a:solidFill>
                <a:effectLst/>
                <a:latin typeface="+mn-lt"/>
                <a:ea typeface="+mn-ea"/>
                <a:cs typeface="+mn-cs"/>
              </a:rPr>
              <a:t>WiFi</a:t>
            </a:r>
            <a:r>
              <a:rPr lang="es-ES" sz="1200" kern="1200" dirty="0" smtClean="0">
                <a:solidFill>
                  <a:schemeClr val="tx1"/>
                </a:solidFill>
                <a:effectLst/>
                <a:latin typeface="+mn-lt"/>
                <a:ea typeface="+mn-ea"/>
                <a:cs typeface="+mn-cs"/>
              </a:rPr>
              <a:t> y Bluetooth.</a:t>
            </a:r>
          </a:p>
          <a:p>
            <a:r>
              <a:rPr lang="es-ES" sz="1200" kern="1200" dirty="0" smtClean="0">
                <a:solidFill>
                  <a:schemeClr val="tx1"/>
                </a:solidFill>
                <a:effectLst/>
                <a:latin typeface="+mn-lt"/>
                <a:ea typeface="+mn-ea"/>
                <a:cs typeface="+mn-cs"/>
              </a:rPr>
              <a:t>Aparecen una serie de indicadores (estado de la batería etc…) pero quiero que veáis los números corresponden al marcador.</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8</a:t>
            </a:fld>
            <a:endParaRPr lang="es-ES"/>
          </a:p>
        </p:txBody>
      </p:sp>
    </p:spTree>
    <p:extLst>
      <p:ext uri="{BB962C8B-B14F-4D97-AF65-F5344CB8AC3E}">
        <p14:creationId xmlns:p14="http://schemas.microsoft.com/office/powerpoint/2010/main" val="890498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Quien utiliza nuestros dispositivos. Cómo he comentado son siempre técnicos altamente cualificados, en su mayoría ingenieros y que provienen de distintos sitios:</a:t>
            </a:r>
          </a:p>
          <a:p>
            <a:pPr lvl="0"/>
            <a:r>
              <a:rPr lang="es-ES" sz="1200" kern="1200" dirty="0" smtClean="0">
                <a:solidFill>
                  <a:schemeClr val="tx1"/>
                </a:solidFill>
                <a:effectLst/>
                <a:latin typeface="+mn-lt"/>
                <a:ea typeface="+mn-ea"/>
                <a:cs typeface="+mn-cs"/>
              </a:rPr>
              <a:t>Ejemplo audio: Usuario en Japón que utiliza para testear la </a:t>
            </a:r>
            <a:r>
              <a:rPr lang="es-ES" sz="1200" kern="1200" dirty="0" err="1" smtClean="0">
                <a:solidFill>
                  <a:schemeClr val="tx1"/>
                </a:solidFill>
                <a:effectLst/>
                <a:latin typeface="+mn-lt"/>
                <a:ea typeface="+mn-ea"/>
                <a:cs typeface="+mn-cs"/>
              </a:rPr>
              <a:t>microfonía</a:t>
            </a:r>
            <a:r>
              <a:rPr lang="es-ES" sz="1200" kern="1200" dirty="0" smtClean="0">
                <a:solidFill>
                  <a:schemeClr val="tx1"/>
                </a:solidFill>
                <a:effectLst/>
                <a:latin typeface="+mn-lt"/>
                <a:ea typeface="+mn-ea"/>
                <a:cs typeface="+mn-cs"/>
              </a:rPr>
              <a:t> inalámbrica</a:t>
            </a:r>
          </a:p>
          <a:p>
            <a:pPr lvl="0"/>
            <a:r>
              <a:rPr lang="es-ES" sz="1200" kern="1200" dirty="0" smtClean="0">
                <a:solidFill>
                  <a:schemeClr val="tx1"/>
                </a:solidFill>
                <a:effectLst/>
                <a:latin typeface="+mn-lt"/>
                <a:ea typeface="+mn-ea"/>
                <a:cs typeface="+mn-cs"/>
              </a:rPr>
              <a:t>Ejemplo Radioaficionado que se encuentra en Ourense probando unos transmisores</a:t>
            </a:r>
          </a:p>
          <a:p>
            <a:pPr lvl="0"/>
            <a:r>
              <a:rPr lang="es-ES" sz="1200" kern="1200" dirty="0" smtClean="0">
                <a:solidFill>
                  <a:schemeClr val="tx1"/>
                </a:solidFill>
                <a:effectLst/>
                <a:latin typeface="+mn-lt"/>
                <a:ea typeface="+mn-ea"/>
                <a:cs typeface="+mn-cs"/>
              </a:rPr>
              <a:t>Ejemplo Mundo RC: Usuario en Rusia que crea una antena manual para FPV de su dron</a:t>
            </a:r>
          </a:p>
          <a:p>
            <a:pPr lvl="0"/>
            <a:r>
              <a:rPr lang="en-US" sz="1200" kern="1200" dirty="0" err="1" smtClean="0">
                <a:solidFill>
                  <a:schemeClr val="tx1"/>
                </a:solidFill>
                <a:effectLst/>
                <a:latin typeface="+mn-lt"/>
                <a:ea typeface="+mn-ea"/>
                <a:cs typeface="+mn-cs"/>
              </a:rPr>
              <a:t>Ejemplo</a:t>
            </a:r>
            <a:r>
              <a:rPr lang="en-US" sz="1200" kern="1200" dirty="0" smtClean="0">
                <a:solidFill>
                  <a:schemeClr val="tx1"/>
                </a:solidFill>
                <a:effectLst/>
                <a:latin typeface="+mn-lt"/>
                <a:ea typeface="+mn-ea"/>
                <a:cs typeface="+mn-cs"/>
              </a:rPr>
              <a:t> Makers - Home made SWR BRIDGE CAN TEST FROM 50MHZ TO 2700MHZ WITH RF EXPLORER 6G Combo</a:t>
            </a: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9</a:t>
            </a:fld>
            <a:endParaRPr lang="es-ES"/>
          </a:p>
        </p:txBody>
      </p:sp>
    </p:spTree>
    <p:extLst>
      <p:ext uri="{BB962C8B-B14F-4D97-AF65-F5344CB8AC3E}">
        <p14:creationId xmlns:p14="http://schemas.microsoft.com/office/powerpoint/2010/main" val="23824610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Una de las cosas que más he aprendido es a saber escuchar. Tanto las necesidades como las críticas. Nosotros recibimos opiniones de usuarios y damos soporte. Hay preguntas fáciles y otras muy interesantes. Esto es una muestra de opiniones de Amazon de uno de los distribuidores americanos. RF Explorer diseña dispositivos y analiza los procesos de fabricación y da soporte y mejora continua a los usuarios.</a:t>
            </a:r>
          </a:p>
          <a:p>
            <a:r>
              <a:rPr lang="es-ES" sz="1200" kern="1200" dirty="0" smtClean="0">
                <a:solidFill>
                  <a:schemeClr val="tx1"/>
                </a:solidFill>
                <a:effectLst/>
                <a:latin typeface="+mn-lt"/>
                <a:ea typeface="+mn-ea"/>
                <a:cs typeface="+mn-cs"/>
              </a:rPr>
              <a:t>He rescatado 3 opiniones de clientes de unas 25 que había de este producto. Todos por supuesto muy contentos. Y dicen lo siguiente:</a:t>
            </a:r>
          </a:p>
          <a:p>
            <a:pPr lvl="0"/>
            <a:r>
              <a:rPr lang="es-ES" sz="1200" kern="1200" dirty="0" smtClean="0">
                <a:solidFill>
                  <a:schemeClr val="tx1"/>
                </a:solidFill>
                <a:effectLst/>
                <a:latin typeface="+mn-lt"/>
                <a:ea typeface="+mn-ea"/>
                <a:cs typeface="+mn-cs"/>
              </a:rPr>
              <a:t>Si hubiera tenido un aparto de estos hace 50 años</a:t>
            </a:r>
          </a:p>
          <a:p>
            <a:pPr lvl="0"/>
            <a:r>
              <a:rPr lang="es-ES" sz="1200" kern="1200" dirty="0" smtClean="0">
                <a:solidFill>
                  <a:schemeClr val="tx1"/>
                </a:solidFill>
                <a:effectLst/>
                <a:latin typeface="+mn-lt"/>
                <a:ea typeface="+mn-ea"/>
                <a:cs typeface="+mn-cs"/>
              </a:rPr>
              <a:t>El mejor Analizador de Espectro por ese precio</a:t>
            </a:r>
          </a:p>
          <a:p>
            <a:pPr lvl="0"/>
            <a:r>
              <a:rPr lang="es-ES" sz="1200" kern="1200" dirty="0" smtClean="0">
                <a:solidFill>
                  <a:schemeClr val="tx1"/>
                </a:solidFill>
                <a:effectLst/>
                <a:latin typeface="+mn-lt"/>
                <a:ea typeface="+mn-ea"/>
                <a:cs typeface="+mn-cs"/>
              </a:rPr>
              <a:t>Maravilloso. Funciona perfecto para </a:t>
            </a:r>
            <a:r>
              <a:rPr lang="es-ES" sz="1200" kern="1200" dirty="0" err="1" smtClean="0">
                <a:solidFill>
                  <a:schemeClr val="tx1"/>
                </a:solidFill>
                <a:effectLst/>
                <a:latin typeface="+mn-lt"/>
                <a:ea typeface="+mn-ea"/>
                <a:cs typeface="+mn-cs"/>
              </a:rPr>
              <a:t>microfonía</a:t>
            </a:r>
            <a:r>
              <a:rPr lang="es-ES" sz="1200" kern="1200" dirty="0" smtClean="0">
                <a:solidFill>
                  <a:schemeClr val="tx1"/>
                </a:solidFill>
                <a:effectLst/>
                <a:latin typeface="+mn-lt"/>
                <a:ea typeface="+mn-ea"/>
                <a:cs typeface="+mn-cs"/>
              </a:rPr>
              <a:t> y monitorización </a:t>
            </a:r>
            <a:r>
              <a:rPr lang="es-ES" sz="1200" kern="1200" dirty="0" err="1" smtClean="0">
                <a:solidFill>
                  <a:schemeClr val="tx1"/>
                </a:solidFill>
                <a:effectLst/>
                <a:latin typeface="+mn-lt"/>
                <a:ea typeface="+mn-ea"/>
                <a:cs typeface="+mn-cs"/>
              </a:rPr>
              <a:t>Intra</a:t>
            </a:r>
            <a:r>
              <a:rPr lang="es-ES" sz="1200" kern="1200" dirty="0" smtClean="0">
                <a:solidFill>
                  <a:schemeClr val="tx1"/>
                </a:solidFill>
                <a:effectLst/>
                <a:latin typeface="+mn-lt"/>
                <a:ea typeface="+mn-ea"/>
                <a:cs typeface="+mn-cs"/>
              </a:rPr>
              <a:t>-auditiva</a:t>
            </a:r>
          </a:p>
          <a:p>
            <a:r>
              <a:rPr lang="es-ES" sz="1200" kern="1200" dirty="0" smtClean="0">
                <a:solidFill>
                  <a:schemeClr val="tx1"/>
                </a:solidFill>
                <a:effectLst/>
                <a:latin typeface="+mn-lt"/>
                <a:ea typeface="+mn-ea"/>
                <a:cs typeface="+mn-cs"/>
              </a:rPr>
              <a:t>Explicar que hay opiniones malas de rebotados. Gente que no sabe que es un Analizador. </a:t>
            </a:r>
            <a:r>
              <a:rPr lang="es-ES" sz="1200" kern="1200" dirty="0" err="1" smtClean="0">
                <a:solidFill>
                  <a:schemeClr val="tx1"/>
                </a:solidFill>
                <a:effectLst/>
                <a:latin typeface="+mn-lt"/>
                <a:ea typeface="+mn-ea"/>
                <a:cs typeface="+mn-cs"/>
              </a:rPr>
              <a:t>Ej</a:t>
            </a:r>
            <a:r>
              <a:rPr lang="es-ES" sz="1200" kern="1200" dirty="0" smtClean="0">
                <a:solidFill>
                  <a:schemeClr val="tx1"/>
                </a:solidFill>
                <a:effectLst/>
                <a:latin typeface="+mn-lt"/>
                <a:ea typeface="+mn-ea"/>
                <a:cs typeface="+mn-cs"/>
              </a:rPr>
              <a:t>) Personas que querían escuchar la radio.</a:t>
            </a:r>
          </a:p>
          <a:p>
            <a:pPr lvl="0">
              <a:spcBef>
                <a:spcPts val="0"/>
              </a:spcBef>
              <a:buNone/>
            </a:pPr>
            <a:endParaRPr dirty="0"/>
          </a:p>
        </p:txBody>
      </p:sp>
    </p:spTree>
    <p:extLst>
      <p:ext uri="{BB962C8B-B14F-4D97-AF65-F5344CB8AC3E}">
        <p14:creationId xmlns:p14="http://schemas.microsoft.com/office/powerpoint/2010/main" val="15403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2"/>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0"/>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0"/>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8" y="6217623"/>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extLst>
      <p:ext uri="{BB962C8B-B14F-4D97-AF65-F5344CB8AC3E}">
        <p14:creationId xmlns:p14="http://schemas.microsoft.com/office/powerpoint/2010/main" val="264701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2"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2"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8" y="273049"/>
            <a:ext cx="3008313" cy="1162051"/>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7" y="273056"/>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1"/>
            <a:ext cx="5486400" cy="566739"/>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42"/>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15/06/2017</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5"/>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15/06/2017</a:t>
            </a:fld>
            <a:endParaRPr lang="es-ES"/>
          </a:p>
        </p:txBody>
      </p:sp>
      <p:sp>
        <p:nvSpPr>
          <p:cNvPr id="5" name="4 Marcador de pie de página"/>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916359" y="3933056"/>
            <a:ext cx="7374257" cy="2739211"/>
          </a:xfrm>
          <a:prstGeom prst="rect">
            <a:avLst/>
          </a:prstGeom>
          <a:noFill/>
        </p:spPr>
        <p:txBody>
          <a:bodyPr wrap="square" rtlCol="0">
            <a:spAutoFit/>
          </a:bodyPr>
          <a:lstStyle/>
          <a:p>
            <a:pPr algn="ctr"/>
            <a:r>
              <a:rPr lang="es-ES" sz="4400" b="1" dirty="0" smtClean="0"/>
              <a:t>Manuel Ballesteros Carballo </a:t>
            </a:r>
          </a:p>
          <a:p>
            <a:pPr algn="ctr"/>
            <a:endParaRPr lang="es-ES" sz="3200" b="1" dirty="0" smtClean="0">
              <a:solidFill>
                <a:schemeClr val="tx2"/>
              </a:solidFill>
            </a:endParaRPr>
          </a:p>
          <a:p>
            <a:pPr algn="ctr"/>
            <a:r>
              <a:rPr lang="es-ES" sz="3200" b="1" dirty="0" smtClean="0">
                <a:solidFill>
                  <a:schemeClr val="tx2"/>
                </a:solidFill>
              </a:rPr>
              <a:t>Ingeniero de Diseño y Desarrollo</a:t>
            </a:r>
          </a:p>
          <a:p>
            <a:pPr algn="ctr"/>
            <a:r>
              <a:rPr lang="es-ES" sz="3200" b="1" dirty="0" smtClean="0">
                <a:solidFill>
                  <a:schemeClr val="tx2"/>
                </a:solidFill>
              </a:rPr>
              <a:t>Congreso SWYP´17</a:t>
            </a:r>
          </a:p>
          <a:p>
            <a:pPr algn="ctr"/>
            <a:r>
              <a:rPr lang="es-ES" sz="3200" b="1" dirty="0" smtClean="0">
                <a:solidFill>
                  <a:schemeClr val="tx2"/>
                </a:solidFill>
              </a:rPr>
              <a:t>Marzo 2017</a:t>
            </a:r>
            <a:endParaRPr lang="es-ES" sz="3200" b="1" dirty="0">
              <a:solidFill>
                <a:schemeClr val="tx2"/>
              </a:solidFill>
            </a:endParaRPr>
          </a:p>
        </p:txBody>
      </p:sp>
      <p:pic>
        <p:nvPicPr>
          <p:cNvPr id="1028" name="Picture 4" descr="https://www.ieee.org/documents/ieee_mb_blu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5" y="452669"/>
            <a:ext cx="2823035" cy="8377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IGEE\Desktop\Imágenes RF-Explorer para portada\Images Presentation RF Explorer-20170302T210852Z-001\Logo_RFExplorer_Blu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1" y="1556792"/>
            <a:ext cx="9145055" cy="212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537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Imágenes RF-Explorer para portada\Images Presentation RF Explorer\Use_AudioEngine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5" y="-758889"/>
            <a:ext cx="9238655" cy="9232641"/>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211960" y="4869159"/>
            <a:ext cx="3973717" cy="769441"/>
          </a:xfrm>
          <a:prstGeom prst="rect">
            <a:avLst/>
          </a:prstGeom>
        </p:spPr>
        <p:txBody>
          <a:bodyPr wrap="none">
            <a:spAutoFit/>
          </a:bodyPr>
          <a:lstStyle/>
          <a:p>
            <a:r>
              <a:rPr lang="es-ES" sz="4400" b="1" dirty="0" smtClean="0">
                <a:solidFill>
                  <a:schemeClr val="bg1"/>
                </a:solidFill>
              </a:rPr>
              <a:t>Audio </a:t>
            </a:r>
            <a:r>
              <a:rPr lang="es-ES" sz="4400" b="1" dirty="0" err="1" smtClean="0">
                <a:solidFill>
                  <a:schemeClr val="bg1"/>
                </a:solidFill>
              </a:rPr>
              <a:t>Engineers</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IGEE\Desktop\Imágenes RF-Explorer para portada\Images Presentation RF Explorer\Use_h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1105"/>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860032" y="5337820"/>
            <a:ext cx="3702360" cy="769441"/>
          </a:xfrm>
          <a:prstGeom prst="rect">
            <a:avLst/>
          </a:prstGeom>
        </p:spPr>
        <p:txBody>
          <a:bodyPr wrap="none">
            <a:spAutoFit/>
          </a:bodyPr>
          <a:lstStyle/>
          <a:p>
            <a:r>
              <a:rPr lang="es-ES" sz="4400" b="1" dirty="0" smtClean="0">
                <a:solidFill>
                  <a:schemeClr val="bg1"/>
                </a:solidFill>
              </a:rPr>
              <a:t>Amateur Radio</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GEE\Desktop\Imágenes RF-Explorer para portada\Images Presentation RF Explorer\Use_Ma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2385"/>
            <a:ext cx="9144000" cy="9144000"/>
          </a:xfrm>
          <a:prstGeom prst="rect">
            <a:avLst/>
          </a:prstGeom>
          <a:extLst/>
        </p:spPr>
        <p:style>
          <a:lnRef idx="3">
            <a:schemeClr val="lt1"/>
          </a:lnRef>
          <a:fillRef idx="1">
            <a:schemeClr val="dk1"/>
          </a:fillRef>
          <a:effectRef idx="1">
            <a:schemeClr val="dk1"/>
          </a:effectRef>
          <a:fontRef idx="minor">
            <a:schemeClr val="lt1"/>
          </a:fontRef>
        </p:style>
      </p:pic>
      <p:sp>
        <p:nvSpPr>
          <p:cNvPr id="4" name="3 Rectángulo redondeado"/>
          <p:cNvSpPr/>
          <p:nvPr/>
        </p:nvSpPr>
        <p:spPr>
          <a:xfrm>
            <a:off x="4072377" y="260650"/>
            <a:ext cx="4883325" cy="769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086699" y="260650"/>
            <a:ext cx="4883325" cy="769441"/>
          </a:xfrm>
          <a:prstGeom prst="rect">
            <a:avLst/>
          </a:prstGeom>
          <a:solidFill>
            <a:schemeClr val="tx2">
              <a:lumMod val="75000"/>
            </a:schemeClr>
          </a:solidFill>
        </p:spPr>
        <p:txBody>
          <a:bodyPr wrap="none">
            <a:spAutoFit/>
          </a:bodyPr>
          <a:lstStyle/>
          <a:p>
            <a:r>
              <a:rPr lang="es-ES" sz="4400" b="1" dirty="0">
                <a:solidFill>
                  <a:schemeClr val="bg1"/>
                </a:solidFill>
              </a:rPr>
              <a:t>Hackers and </a:t>
            </a:r>
            <a:r>
              <a:rPr lang="es-ES" sz="4400" b="1" dirty="0" err="1">
                <a:solidFill>
                  <a:schemeClr val="bg1"/>
                </a:solidFill>
              </a:rPr>
              <a:t>Makers</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5" name="4 CuadroTexto"/>
          <p:cNvSpPr txBox="1"/>
          <p:nvPr/>
        </p:nvSpPr>
        <p:spPr>
          <a:xfrm>
            <a:off x="471873" y="570769"/>
            <a:ext cx="7776864" cy="646331"/>
          </a:xfrm>
          <a:prstGeom prst="rect">
            <a:avLst/>
          </a:prstGeom>
          <a:noFill/>
        </p:spPr>
        <p:txBody>
          <a:bodyPr wrap="square" rtlCol="0">
            <a:spAutoFit/>
          </a:bodyPr>
          <a:lstStyle/>
          <a:p>
            <a:r>
              <a:rPr lang="es-ES" sz="3600" b="1" dirty="0" err="1" smtClean="0">
                <a:solidFill>
                  <a:srgbClr val="000066"/>
                </a:solidFill>
              </a:rPr>
              <a:t>Opinions</a:t>
            </a:r>
            <a:endParaRPr lang="es-ES" sz="3600" b="1" dirty="0" smtClean="0">
              <a:solidFill>
                <a:srgbClr val="000066"/>
              </a:solidFill>
            </a:endParaRPr>
          </a:p>
        </p:txBody>
      </p:sp>
      <p:pic>
        <p:nvPicPr>
          <p:cNvPr id="5125" name="Picture 5" descr="C:\Users\IGEE\Desktop\Imágenes RF-Explorer para portada\Images Presentation RF Explorer-20170302T210852Z-001\Opinion_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2540"/>
            <a:ext cx="11867008" cy="26170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IGEE\Desktop\Imágenes RF-Explorer para portada\Images Presentation RF Explorer-20170302T210852Z-001\Opinion_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664" y="2781127"/>
            <a:ext cx="6030912" cy="15494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3" descr="C:\Users\IGEE\Desktop\Imágenes RF-Explorer para portada\Images Presentation RF Explorer-20170302T210852Z-001\Opinion_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7122" y="4330527"/>
            <a:ext cx="11823230" cy="4049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584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6146" name="Picture 2" descr="http://j3.rf-explorer.com/download/Composed3DView_RCGRou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5" y="260649"/>
            <a:ext cx="7277137" cy="63570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471873" y="1039021"/>
            <a:ext cx="7776864" cy="646331"/>
          </a:xfrm>
          <a:prstGeom prst="rect">
            <a:avLst/>
          </a:prstGeom>
          <a:noFill/>
        </p:spPr>
        <p:txBody>
          <a:bodyPr wrap="square" rtlCol="0">
            <a:spAutoFit/>
          </a:bodyPr>
          <a:lstStyle/>
          <a:p>
            <a:r>
              <a:rPr lang="es-ES" sz="3600" b="1" dirty="0" smtClean="0">
                <a:solidFill>
                  <a:srgbClr val="000066"/>
                </a:solidFill>
              </a:rPr>
              <a:t>Software</a:t>
            </a:r>
          </a:p>
        </p:txBody>
      </p:sp>
    </p:spTree>
    <p:extLst>
      <p:ext uri="{BB962C8B-B14F-4D97-AF65-F5344CB8AC3E}">
        <p14:creationId xmlns:p14="http://schemas.microsoft.com/office/powerpoint/2010/main" val="10331129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050" name="Picture 2" descr="C:\Users\IGEE\Desktop\Imágenes RF-Explorer para portada\NewWaterfallDefaul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 y="0"/>
            <a:ext cx="94052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652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050" name="Picture 2" descr="C:\Users\IGEE\Desktop\Imágenes RF-Explorer para portada\Images Presentation RF Explorer\UHF.PNG"/>
          <p:cNvPicPr>
            <a:picLocks noChangeAspect="1" noChangeArrowheads="1"/>
          </p:cNvPicPr>
          <p:nvPr/>
        </p:nvPicPr>
        <p:blipFill rotWithShape="1">
          <a:blip r:embed="rId3">
            <a:extLst>
              <a:ext uri="{28A0092B-C50C-407E-A947-70E740481C1C}">
                <a14:useLocalDpi xmlns:a14="http://schemas.microsoft.com/office/drawing/2010/main" val="0"/>
              </a:ext>
            </a:extLst>
          </a:blip>
          <a:srcRect t="1743" r="1527"/>
          <a:stretch/>
        </p:blipFill>
        <p:spPr bwMode="auto">
          <a:xfrm>
            <a:off x="-108520" y="0"/>
            <a:ext cx="11487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4807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7170" name="Picture 2" descr="C:\Users\IGEE\Desktop\Imágenes RF-Explorer para portada\Images Presentation RF Explorer\Demo_TD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 y="0"/>
            <a:ext cx="116309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22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3074" name="Picture 2" descr="C:\Users\IGEE\Desktop\Imágenes RF-Explorer para portada\Images Presentation RF Explorer\F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44" t="19078" r="13013" b="2903"/>
          <a:stretch/>
        </p:blipFill>
        <p:spPr bwMode="auto">
          <a:xfrm>
            <a:off x="-19472" y="-781050"/>
            <a:ext cx="11677650" cy="763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12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4098" name="Picture 2" descr="C:\Users\IGEE\Desktop\Imágenes RF-Explorer para portada\Images Presentation RF Explorer\FM_RadioStandard.PNG"/>
          <p:cNvPicPr>
            <a:picLocks noChangeAspect="1" noChangeArrowheads="1"/>
          </p:cNvPicPr>
          <p:nvPr/>
        </p:nvPicPr>
        <p:blipFill rotWithShape="1">
          <a:blip r:embed="rId3">
            <a:extLst>
              <a:ext uri="{28A0092B-C50C-407E-A947-70E740481C1C}">
                <a14:useLocalDpi xmlns:a14="http://schemas.microsoft.com/office/drawing/2010/main" val="0"/>
              </a:ext>
            </a:extLst>
          </a:blip>
          <a:srcRect l="2446" t="25685" r="12101" b="3387"/>
          <a:stretch/>
        </p:blipFill>
        <p:spPr bwMode="auto">
          <a:xfrm>
            <a:off x="0" y="-94456"/>
            <a:ext cx="11620303" cy="696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317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hackadaycom.files.wordpress.com/2017/01/pcb.jpg?w=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384"/>
            <a:ext cx="9144000" cy="6959451"/>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79512" y="0"/>
            <a:ext cx="7655554" cy="646331"/>
          </a:xfrm>
          <a:prstGeom prst="rect">
            <a:avLst/>
          </a:prstGeom>
          <a:noFill/>
        </p:spPr>
        <p:txBody>
          <a:bodyPr wrap="square" rtlCol="0">
            <a:spAutoFit/>
          </a:bodyPr>
          <a:lstStyle/>
          <a:p>
            <a:r>
              <a:rPr lang="es-ES" sz="3600" b="1" dirty="0" smtClean="0">
                <a:solidFill>
                  <a:schemeClr val="bg1"/>
                </a:solidFill>
              </a:rPr>
              <a:t>RF </a:t>
            </a:r>
            <a:r>
              <a:rPr lang="es-ES" sz="3600" b="1" dirty="0" err="1" smtClean="0">
                <a:solidFill>
                  <a:schemeClr val="bg1"/>
                </a:solidFill>
              </a:rPr>
              <a:t>is</a:t>
            </a:r>
            <a:r>
              <a:rPr lang="es-ES" sz="3600" b="1" dirty="0" smtClean="0">
                <a:solidFill>
                  <a:schemeClr val="bg1"/>
                </a:solidFill>
              </a:rPr>
              <a:t> Black </a:t>
            </a:r>
            <a:r>
              <a:rPr lang="es-ES" sz="3600" b="1" dirty="0" err="1" smtClean="0">
                <a:solidFill>
                  <a:schemeClr val="bg1"/>
                </a:solidFill>
              </a:rPr>
              <a:t>Magic</a:t>
            </a:r>
            <a:r>
              <a:rPr lang="es-ES" sz="3600" b="1" dirty="0" smtClean="0">
                <a:solidFill>
                  <a:schemeClr val="bg1"/>
                </a:solidFill>
              </a:rPr>
              <a:t>!!!</a:t>
            </a:r>
            <a:endParaRPr lang="es-ES" sz="3200" b="1" dirty="0">
              <a:solidFill>
                <a:schemeClr val="bg1"/>
              </a:solidFill>
            </a:endParaRPr>
          </a:p>
        </p:txBody>
      </p:sp>
    </p:spTree>
    <p:extLst>
      <p:ext uri="{BB962C8B-B14F-4D97-AF65-F5344CB8AC3E}">
        <p14:creationId xmlns:p14="http://schemas.microsoft.com/office/powerpoint/2010/main" val="3954720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Imágenes RF-Explorer para portada\Images Presentation RF Explorer\Demo_Sniffer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503584"/>
            <a:ext cx="10450512" cy="7554384"/>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texto"/>
          <p:cNvSpPr>
            <a:spLocks noGrp="1"/>
          </p:cNvSpPr>
          <p:nvPr>
            <p:ph type="body" idx="1"/>
          </p:nvPr>
        </p:nvSpPr>
        <p:spPr/>
        <p:txBody>
          <a:bodyPr/>
          <a:lstStyle/>
          <a:p>
            <a:endParaRPr lang="es-ES" dirty="0"/>
          </a:p>
        </p:txBody>
      </p:sp>
      <p:sp>
        <p:nvSpPr>
          <p:cNvPr id="5" name="4 CuadroTexto"/>
          <p:cNvSpPr txBox="1"/>
          <p:nvPr/>
        </p:nvSpPr>
        <p:spPr>
          <a:xfrm>
            <a:off x="5255568" y="2193075"/>
            <a:ext cx="7776864" cy="646331"/>
          </a:xfrm>
          <a:prstGeom prst="rect">
            <a:avLst/>
          </a:prstGeom>
          <a:noFill/>
        </p:spPr>
        <p:txBody>
          <a:bodyPr wrap="square" rtlCol="0">
            <a:spAutoFit/>
          </a:bodyPr>
          <a:lstStyle/>
          <a:p>
            <a:r>
              <a:rPr lang="es-ES" sz="3600" b="1" dirty="0" err="1" smtClean="0">
                <a:solidFill>
                  <a:schemeClr val="bg1"/>
                </a:solidFill>
              </a:rPr>
              <a:t>Signal</a:t>
            </a:r>
            <a:r>
              <a:rPr lang="es-ES" sz="3600" b="1" dirty="0" smtClean="0">
                <a:solidFill>
                  <a:schemeClr val="bg1"/>
                </a:solidFill>
              </a:rPr>
              <a:t> </a:t>
            </a:r>
            <a:r>
              <a:rPr lang="es-ES" sz="3600" b="1" dirty="0" err="1" smtClean="0">
                <a:solidFill>
                  <a:schemeClr val="bg1"/>
                </a:solidFill>
              </a:rPr>
              <a:t>Discovered</a:t>
            </a:r>
            <a:endParaRPr lang="es-ES" sz="3600" b="1" dirty="0" smtClean="0">
              <a:solidFill>
                <a:schemeClr val="bg1"/>
              </a:solidFill>
            </a:endParaRPr>
          </a:p>
        </p:txBody>
      </p:sp>
    </p:spTree>
    <p:extLst>
      <p:ext uri="{BB962C8B-B14F-4D97-AF65-F5344CB8AC3E}">
        <p14:creationId xmlns:p14="http://schemas.microsoft.com/office/powerpoint/2010/main" val="3086487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 name="Picture 2" descr="C:\Users\IGEE\Desktop\Imágenes RF-Explorer para portada\Images Presentation RF Explorer\Demo_Sniffer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99705"/>
            <a:ext cx="10009112" cy="7251128"/>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5868144" y="1269922"/>
            <a:ext cx="7776864" cy="646331"/>
          </a:xfrm>
          <a:prstGeom prst="rect">
            <a:avLst/>
          </a:prstGeom>
          <a:noFill/>
        </p:spPr>
        <p:txBody>
          <a:bodyPr wrap="square" rtlCol="0">
            <a:spAutoFit/>
          </a:bodyPr>
          <a:lstStyle/>
          <a:p>
            <a:r>
              <a:rPr lang="es-ES" sz="3600" b="1" dirty="0" smtClean="0">
                <a:solidFill>
                  <a:schemeClr val="bg1"/>
                </a:solidFill>
              </a:rPr>
              <a:t>Demo: </a:t>
            </a:r>
            <a:r>
              <a:rPr lang="es-ES" sz="3600" b="1" dirty="0" err="1" smtClean="0">
                <a:solidFill>
                  <a:schemeClr val="bg1"/>
                </a:solidFill>
              </a:rPr>
              <a:t>Sniffer</a:t>
            </a:r>
            <a:endParaRPr lang="es-ES" sz="3600" b="1" dirty="0" smtClean="0">
              <a:solidFill>
                <a:schemeClr val="bg1"/>
              </a:solidFill>
            </a:endParaRPr>
          </a:p>
        </p:txBody>
      </p:sp>
    </p:spTree>
    <p:extLst>
      <p:ext uri="{BB962C8B-B14F-4D97-AF65-F5344CB8AC3E}">
        <p14:creationId xmlns:p14="http://schemas.microsoft.com/office/powerpoint/2010/main" val="37646496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esktop\Imágenes RF-Explorer para portada\Images Presentation RF Explorer\Signal_Gen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54" y="152419"/>
            <a:ext cx="66675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467544" y="570767"/>
            <a:ext cx="7776864" cy="1200329"/>
          </a:xfrm>
          <a:prstGeom prst="rect">
            <a:avLst/>
          </a:prstGeom>
          <a:noFill/>
        </p:spPr>
        <p:txBody>
          <a:bodyPr wrap="square" rtlCol="0">
            <a:spAutoFit/>
          </a:bodyPr>
          <a:lstStyle/>
          <a:p>
            <a:r>
              <a:rPr lang="es-ES" sz="3600" b="1" dirty="0" smtClean="0">
                <a:solidFill>
                  <a:srgbClr val="000066"/>
                </a:solidFill>
              </a:rPr>
              <a:t>RF Explorer </a:t>
            </a:r>
          </a:p>
          <a:p>
            <a:r>
              <a:rPr lang="es-ES" sz="3600" b="1" dirty="0" err="1" smtClean="0">
                <a:solidFill>
                  <a:srgbClr val="000066"/>
                </a:solidFill>
              </a:rPr>
              <a:t>Signal</a:t>
            </a:r>
            <a:r>
              <a:rPr lang="es-ES" sz="3600" b="1" dirty="0" smtClean="0">
                <a:solidFill>
                  <a:srgbClr val="000066"/>
                </a:solidFill>
              </a:rPr>
              <a:t> </a:t>
            </a:r>
            <a:r>
              <a:rPr lang="es-ES" sz="3600" b="1" dirty="0" err="1" smtClean="0">
                <a:solidFill>
                  <a:srgbClr val="000066"/>
                </a:solidFill>
              </a:rPr>
              <a:t>Generator</a:t>
            </a:r>
            <a:endParaRPr lang="es-ES" sz="4000" b="1" dirty="0">
              <a:solidFill>
                <a:srgbClr val="000066"/>
              </a:solidFill>
            </a:endParaRPr>
          </a:p>
        </p:txBody>
      </p:sp>
    </p:spTree>
    <p:extLst>
      <p:ext uri="{BB962C8B-B14F-4D97-AF65-F5344CB8AC3E}">
        <p14:creationId xmlns:p14="http://schemas.microsoft.com/office/powerpoint/2010/main" val="434210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356661"/>
            <a:ext cx="7776864" cy="646331"/>
          </a:xfrm>
          <a:prstGeom prst="rect">
            <a:avLst/>
          </a:prstGeom>
          <a:noFill/>
        </p:spPr>
        <p:txBody>
          <a:bodyPr wrap="square" rtlCol="0">
            <a:spAutoFit/>
          </a:bodyPr>
          <a:lstStyle/>
          <a:p>
            <a:r>
              <a:rPr lang="es-ES" sz="3600" b="1" dirty="0" err="1" smtClean="0">
                <a:solidFill>
                  <a:srgbClr val="000066"/>
                </a:solidFill>
              </a:rPr>
              <a:t>Signal</a:t>
            </a:r>
            <a:r>
              <a:rPr lang="es-ES" sz="3600" b="1" dirty="0" smtClean="0">
                <a:solidFill>
                  <a:srgbClr val="000066"/>
                </a:solidFill>
              </a:rPr>
              <a:t> </a:t>
            </a:r>
            <a:r>
              <a:rPr lang="es-ES" sz="3600" b="1" dirty="0" err="1" smtClean="0">
                <a:solidFill>
                  <a:srgbClr val="000066"/>
                </a:solidFill>
              </a:rPr>
              <a:t>Generator</a:t>
            </a:r>
            <a:endParaRPr lang="es-ES" sz="4000" b="1" dirty="0">
              <a:solidFill>
                <a:srgbClr val="000066"/>
              </a:solidFill>
            </a:endParaRPr>
          </a:p>
        </p:txBody>
      </p:sp>
      <p:pic>
        <p:nvPicPr>
          <p:cNvPr id="3074" name="Picture 2" descr="C:\Users\IGEE\Desktop\Imágenes RF-Explorer para portada\Images Presentation RF Explorer-20170302T210852Z-001\Control_RFG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1218436"/>
            <a:ext cx="8962208" cy="520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653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GEE\Desktop\Imágenes RF-Explorer para portada\Images Presentation RF Explorer\Datasheet_LowPassFil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6818"/>
            <a:ext cx="8496946" cy="6874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1868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1 CuadroTexto"/>
          <p:cNvSpPr txBox="1"/>
          <p:nvPr/>
        </p:nvSpPr>
        <p:spPr>
          <a:xfrm rot="16200000">
            <a:off x="-4559621" y="2828838"/>
            <a:ext cx="10369152" cy="1200329"/>
          </a:xfrm>
          <a:prstGeom prst="rect">
            <a:avLst/>
          </a:prstGeom>
          <a:noFill/>
        </p:spPr>
        <p:txBody>
          <a:bodyPr wrap="square" rtlCol="0">
            <a:spAutoFit/>
          </a:bodyPr>
          <a:lstStyle/>
          <a:p>
            <a:pPr algn="ctr"/>
            <a:r>
              <a:rPr lang="es-ES" sz="3600" b="1" dirty="0" smtClean="0">
                <a:solidFill>
                  <a:schemeClr val="bg1"/>
                </a:solidFill>
              </a:rPr>
              <a:t>SNA </a:t>
            </a:r>
            <a:br>
              <a:rPr lang="es-ES" sz="3600" b="1" dirty="0" smtClean="0">
                <a:solidFill>
                  <a:schemeClr val="bg1"/>
                </a:solidFill>
              </a:rPr>
            </a:br>
            <a:r>
              <a:rPr lang="es-ES" sz="3600" b="1" dirty="0" smtClean="0">
                <a:solidFill>
                  <a:schemeClr val="bg1"/>
                </a:solidFill>
              </a:rPr>
              <a:t>(</a:t>
            </a:r>
            <a:r>
              <a:rPr lang="es-ES" sz="3600" b="1" dirty="0" err="1" smtClean="0">
                <a:solidFill>
                  <a:schemeClr val="bg1"/>
                </a:solidFill>
              </a:rPr>
              <a:t>Scalar</a:t>
            </a:r>
            <a:r>
              <a:rPr lang="es-ES" sz="3600" b="1" dirty="0" smtClean="0">
                <a:solidFill>
                  <a:schemeClr val="bg1"/>
                </a:solidFill>
              </a:rPr>
              <a:t> Network </a:t>
            </a:r>
            <a:r>
              <a:rPr lang="es-ES" sz="3600" b="1" dirty="0" err="1" smtClean="0">
                <a:solidFill>
                  <a:schemeClr val="bg1"/>
                </a:solidFill>
              </a:rPr>
              <a:t>Analyzer</a:t>
            </a:r>
            <a:r>
              <a:rPr lang="es-ES" sz="3600" b="1" dirty="0" smtClean="0">
                <a:solidFill>
                  <a:schemeClr val="bg1"/>
                </a:solidFill>
              </a:rPr>
              <a:t>)</a:t>
            </a:r>
            <a:endParaRPr lang="es-ES" sz="4000" b="1" dirty="0">
              <a:solidFill>
                <a:schemeClr val="bg1"/>
              </a:solidFill>
            </a:endParaRPr>
          </a:p>
        </p:txBody>
      </p:sp>
    </p:spTree>
    <p:extLst>
      <p:ext uri="{BB962C8B-B14F-4D97-AF65-F5344CB8AC3E}">
        <p14:creationId xmlns:p14="http://schemas.microsoft.com/office/powerpoint/2010/main" val="15953015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IGEE\Desktop\Imágenes RF-Explorer para portada\Images Presentation RF Explorer\Demo_SN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528" y="-411427"/>
            <a:ext cx="10434638" cy="7533216"/>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3427061" y="1508789"/>
            <a:ext cx="7776864" cy="646331"/>
          </a:xfrm>
          <a:prstGeom prst="rect">
            <a:avLst/>
          </a:prstGeom>
          <a:noFill/>
        </p:spPr>
        <p:txBody>
          <a:bodyPr wrap="square" rtlCol="0">
            <a:spAutoFit/>
          </a:bodyPr>
          <a:lstStyle/>
          <a:p>
            <a:r>
              <a:rPr lang="es-ES" sz="3600" b="1" dirty="0" smtClean="0">
                <a:solidFill>
                  <a:schemeClr val="bg1"/>
                </a:solidFill>
              </a:rPr>
              <a:t>SNA (</a:t>
            </a:r>
            <a:r>
              <a:rPr lang="es-ES" sz="3600" b="1" dirty="0" err="1" smtClean="0">
                <a:solidFill>
                  <a:schemeClr val="bg1"/>
                </a:solidFill>
              </a:rPr>
              <a:t>Scalar</a:t>
            </a:r>
            <a:r>
              <a:rPr lang="es-ES" sz="3600" b="1" dirty="0" smtClean="0">
                <a:solidFill>
                  <a:schemeClr val="bg1"/>
                </a:solidFill>
              </a:rPr>
              <a:t> Network </a:t>
            </a:r>
            <a:r>
              <a:rPr lang="es-ES" sz="3600" b="1" dirty="0" err="1" smtClean="0">
                <a:solidFill>
                  <a:schemeClr val="bg1"/>
                </a:solidFill>
              </a:rPr>
              <a:t>Analyzer</a:t>
            </a:r>
            <a:r>
              <a:rPr lang="es-ES" sz="3600" b="1" dirty="0" smtClean="0">
                <a:solidFill>
                  <a:schemeClr val="bg1"/>
                </a:solidFill>
              </a:rPr>
              <a:t>)</a:t>
            </a:r>
            <a:endParaRPr lang="es-ES" sz="4000" b="1" dirty="0">
              <a:solidFill>
                <a:schemeClr val="bg1"/>
              </a:solidFill>
            </a:endParaRPr>
          </a:p>
        </p:txBody>
      </p:sp>
    </p:spTree>
    <p:extLst>
      <p:ext uri="{BB962C8B-B14F-4D97-AF65-F5344CB8AC3E}">
        <p14:creationId xmlns:p14="http://schemas.microsoft.com/office/powerpoint/2010/main" val="26474522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52669"/>
            <a:ext cx="7776864" cy="707886"/>
          </a:xfrm>
          <a:prstGeom prst="rect">
            <a:avLst/>
          </a:prstGeom>
          <a:noFill/>
        </p:spPr>
        <p:txBody>
          <a:bodyPr wrap="square" rtlCol="0">
            <a:spAutoFit/>
          </a:bodyPr>
          <a:lstStyle/>
          <a:p>
            <a:r>
              <a:rPr lang="es-ES" sz="4000" b="1" dirty="0" err="1" smtClean="0">
                <a:solidFill>
                  <a:srgbClr val="000066"/>
                </a:solidFill>
              </a:rPr>
              <a:t>Mithbuster</a:t>
            </a:r>
            <a:endParaRPr lang="es-ES" sz="4000" b="1" dirty="0">
              <a:solidFill>
                <a:srgbClr val="000066"/>
              </a:solidFill>
            </a:endParaRPr>
          </a:p>
        </p:txBody>
      </p:sp>
      <p:pic>
        <p:nvPicPr>
          <p:cNvPr id="4" name="Picture 2" descr="C:\Users\IGEE\Desktop\Imágenes RF-Explorer para portada\Images Presentation RF Explorer\Datasheet_LowPassFilter.PNG"/>
          <p:cNvPicPr>
            <a:picLocks noChangeAspect="1" noChangeArrowheads="1"/>
          </p:cNvPicPr>
          <p:nvPr/>
        </p:nvPicPr>
        <p:blipFill rotWithShape="1">
          <a:blip r:embed="rId3">
            <a:extLst>
              <a:ext uri="{28A0092B-C50C-407E-A947-70E740481C1C}">
                <a14:useLocalDpi xmlns:a14="http://schemas.microsoft.com/office/drawing/2010/main" val="0"/>
              </a:ext>
            </a:extLst>
          </a:blip>
          <a:srcRect l="34884" t="52040" r="1829" b="29944"/>
          <a:stretch/>
        </p:blipFill>
        <p:spPr bwMode="auto">
          <a:xfrm>
            <a:off x="9581" y="1631536"/>
            <a:ext cx="9587595" cy="220824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IGEE\Desktop\Imágenes RF-Explorer para portada\Images Presentation RF Explorer\Demo_SNA_3.PNG"/>
          <p:cNvPicPr>
            <a:picLocks noChangeAspect="1" noChangeArrowheads="1"/>
          </p:cNvPicPr>
          <p:nvPr/>
        </p:nvPicPr>
        <p:blipFill rotWithShape="1">
          <a:blip r:embed="rId4">
            <a:extLst>
              <a:ext uri="{28A0092B-C50C-407E-A947-70E740481C1C}">
                <a14:useLocalDpi xmlns:a14="http://schemas.microsoft.com/office/drawing/2010/main" val="0"/>
              </a:ext>
            </a:extLst>
          </a:blip>
          <a:srcRect l="3842" t="4282" b="4465"/>
          <a:stretch/>
        </p:blipFill>
        <p:spPr bwMode="auto">
          <a:xfrm>
            <a:off x="6516219" y="2240642"/>
            <a:ext cx="2498013" cy="4567132"/>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rot="20260034">
            <a:off x="1244643" y="4697555"/>
            <a:ext cx="2415892" cy="646331"/>
          </a:xfrm>
          <a:prstGeom prst="rect">
            <a:avLst/>
          </a:prstGeom>
          <a:noFill/>
        </p:spPr>
        <p:txBody>
          <a:bodyPr wrap="square" rtlCol="0">
            <a:spAutoFit/>
          </a:bodyPr>
          <a:lstStyle/>
          <a:p>
            <a:r>
              <a:rPr lang="es-ES" sz="3600" b="1" dirty="0" err="1" smtClean="0">
                <a:solidFill>
                  <a:schemeClr val="accent3">
                    <a:lumMod val="75000"/>
                  </a:schemeClr>
                </a:solidFill>
              </a:rPr>
              <a:t>Confirmed</a:t>
            </a:r>
            <a:r>
              <a:rPr lang="es-ES" sz="3600" b="1" dirty="0" smtClean="0">
                <a:solidFill>
                  <a:schemeClr val="accent3">
                    <a:lumMod val="75000"/>
                  </a:schemeClr>
                </a:solidFill>
              </a:rPr>
              <a:t>!</a:t>
            </a:r>
            <a:endParaRPr lang="es-ES" sz="3600" b="1" dirty="0">
              <a:solidFill>
                <a:schemeClr val="accent3">
                  <a:lumMod val="75000"/>
                </a:schemeClr>
              </a:solidFill>
            </a:endParaRPr>
          </a:p>
        </p:txBody>
      </p:sp>
    </p:spTree>
    <p:extLst>
      <p:ext uri="{BB962C8B-B14F-4D97-AF65-F5344CB8AC3E}">
        <p14:creationId xmlns:p14="http://schemas.microsoft.com/office/powerpoint/2010/main" val="1171148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34371" y="4293098"/>
            <a:ext cx="4338228" cy="1200329"/>
          </a:xfrm>
          <a:prstGeom prst="rect">
            <a:avLst/>
          </a:prstGeom>
          <a:noFill/>
        </p:spPr>
        <p:txBody>
          <a:bodyPr wrap="square" rtlCol="0">
            <a:spAutoFit/>
          </a:bodyPr>
          <a:lstStyle/>
          <a:p>
            <a:r>
              <a:rPr lang="es-ES" sz="7200" b="1" dirty="0" err="1" smtClean="0">
                <a:solidFill>
                  <a:srgbClr val="000066"/>
                </a:solidFill>
              </a:rPr>
              <a:t>Showroom</a:t>
            </a:r>
            <a:endParaRPr lang="es-ES" sz="6000" b="1" dirty="0">
              <a:solidFill>
                <a:srgbClr val="000066"/>
              </a:solidFill>
            </a:endParaRPr>
          </a:p>
        </p:txBody>
      </p:sp>
      <p:pic>
        <p:nvPicPr>
          <p:cNvPr id="4" name="Picture 2" descr="C:\Users\IGEE\Desktop\Imágenes RF-Explorer para portada\Images Presentation RF Explorer-20170302T210852Z-001\Logo_RFExplorer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1" y="1604799"/>
            <a:ext cx="9145055" cy="212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47326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026" name="Picture 2" descr="C:\Users\IGEE\Desktop\Imágenes RF-Explorer para portada\Images Presentation RF Explorer\RF Explorer family produc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4704"/>
            <a:ext cx="9100040"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496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04670"/>
            <a:ext cx="7416824" cy="646331"/>
          </a:xfrm>
          <a:prstGeom prst="rect">
            <a:avLst/>
          </a:prstGeom>
          <a:noFill/>
        </p:spPr>
        <p:txBody>
          <a:bodyPr wrap="square" rtlCol="0">
            <a:spAutoFit/>
          </a:bodyPr>
          <a:lstStyle/>
          <a:p>
            <a:r>
              <a:rPr lang="es-ES" sz="3600" b="1" dirty="0" err="1">
                <a:solidFill>
                  <a:srgbClr val="000066"/>
                </a:solidFill>
              </a:rPr>
              <a:t>Spectrum</a:t>
            </a:r>
            <a:r>
              <a:rPr lang="es-ES" sz="3600" dirty="0">
                <a:solidFill>
                  <a:srgbClr val="000066"/>
                </a:solidFill>
              </a:rPr>
              <a:t> </a:t>
            </a:r>
            <a:r>
              <a:rPr lang="es-ES" sz="3600" b="1" dirty="0" err="1">
                <a:solidFill>
                  <a:srgbClr val="000066"/>
                </a:solidFill>
              </a:rPr>
              <a:t>Analyzer</a:t>
            </a:r>
            <a:endParaRPr lang="es-ES" sz="3200" b="1" dirty="0">
              <a:solidFill>
                <a:srgbClr val="000066"/>
              </a:solidFill>
            </a:endParaRPr>
          </a:p>
        </p:txBody>
      </p:sp>
      <p:pic>
        <p:nvPicPr>
          <p:cNvPr id="1026" name="Picture 2" descr="https://cdn.rohde-schwarz.com/pws/product/_kompetenzmotive/t_m/signal_spectrum_anlayzers_t.jpg"/>
          <p:cNvPicPr>
            <a:picLocks noChangeAspect="1" noChangeArrowheads="1"/>
          </p:cNvPicPr>
          <p:nvPr/>
        </p:nvPicPr>
        <p:blipFill rotWithShape="1">
          <a:blip r:embed="rId3">
            <a:extLst>
              <a:ext uri="{28A0092B-C50C-407E-A947-70E740481C1C}">
                <a14:useLocalDpi xmlns:a14="http://schemas.microsoft.com/office/drawing/2010/main" val="0"/>
              </a:ext>
            </a:extLst>
          </a:blip>
          <a:srcRect r="10660"/>
          <a:stretch/>
        </p:blipFill>
        <p:spPr bwMode="auto">
          <a:xfrm>
            <a:off x="3" y="1409886"/>
            <a:ext cx="9143997" cy="496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737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71" y="1484784"/>
            <a:ext cx="8136903" cy="4524315"/>
          </a:xfrm>
          <a:prstGeom prst="rect">
            <a:avLst/>
          </a:prstGeom>
          <a:noFill/>
        </p:spPr>
        <p:txBody>
          <a:bodyPr wrap="square" rtlCol="0">
            <a:spAutoFit/>
          </a:bodyPr>
          <a:lstStyle/>
          <a:p>
            <a:pPr marL="285750" indent="-285750">
              <a:buFont typeface="Arial" pitchFamily="34" charset="0"/>
              <a:buChar char="•"/>
            </a:pPr>
            <a:r>
              <a:rPr lang="es-ES" sz="3600" dirty="0" smtClean="0"/>
              <a:t>RF </a:t>
            </a:r>
            <a:r>
              <a:rPr lang="es-ES" sz="3600" dirty="0" err="1" smtClean="0"/>
              <a:t>is</a:t>
            </a:r>
            <a:r>
              <a:rPr lang="es-ES" sz="3600" dirty="0" smtClean="0"/>
              <a:t> </a:t>
            </a:r>
            <a:r>
              <a:rPr lang="es-ES" sz="3600" dirty="0" err="1" smtClean="0"/>
              <a:t>not</a:t>
            </a:r>
            <a:r>
              <a:rPr lang="es-ES" sz="3600" dirty="0" smtClean="0"/>
              <a:t> Black </a:t>
            </a:r>
            <a:r>
              <a:rPr lang="es-ES" sz="3600" dirty="0" err="1" smtClean="0"/>
              <a:t>Magic</a:t>
            </a:r>
            <a:endParaRPr lang="es-ES" sz="3600" dirty="0" smtClean="0"/>
          </a:p>
          <a:p>
            <a:pPr marL="285750" indent="-285750">
              <a:buFont typeface="Arial" pitchFamily="34" charset="0"/>
              <a:buChar char="•"/>
            </a:pPr>
            <a:r>
              <a:rPr lang="es-ES" sz="3600" dirty="0" smtClean="0"/>
              <a:t>RF Explorer </a:t>
            </a:r>
            <a:r>
              <a:rPr lang="es-ES" sz="3600" dirty="0" err="1" smtClean="0"/>
              <a:t>makes</a:t>
            </a:r>
            <a:r>
              <a:rPr lang="es-ES" sz="3600" dirty="0" smtClean="0"/>
              <a:t> </a:t>
            </a:r>
            <a:r>
              <a:rPr lang="es-ES" sz="3600" dirty="0" err="1" smtClean="0"/>
              <a:t>instrumentation</a:t>
            </a:r>
            <a:r>
              <a:rPr lang="es-ES" sz="3600" dirty="0" smtClean="0"/>
              <a:t> </a:t>
            </a:r>
            <a:r>
              <a:rPr lang="es-ES" sz="3600" dirty="0" err="1" smtClean="0"/>
              <a:t>economical</a:t>
            </a:r>
            <a:r>
              <a:rPr lang="es-ES" sz="3600" dirty="0" smtClean="0"/>
              <a:t> and </a:t>
            </a:r>
            <a:r>
              <a:rPr lang="es-ES" sz="3600" dirty="0" err="1" smtClean="0"/>
              <a:t>user</a:t>
            </a:r>
            <a:r>
              <a:rPr lang="es-ES" sz="3600" dirty="0" smtClean="0"/>
              <a:t>- </a:t>
            </a:r>
            <a:r>
              <a:rPr lang="es-ES" sz="3600" dirty="0" err="1" smtClean="0"/>
              <a:t>friendly</a:t>
            </a:r>
            <a:endParaRPr lang="es-ES" sz="3600" dirty="0" smtClean="0"/>
          </a:p>
          <a:p>
            <a:pPr marL="285750" indent="-285750">
              <a:buFont typeface="Arial" pitchFamily="34" charset="0"/>
              <a:buChar char="•"/>
            </a:pPr>
            <a:r>
              <a:rPr lang="es-ES" sz="3600" dirty="0" err="1" smtClean="0"/>
              <a:t>Discover</a:t>
            </a:r>
            <a:r>
              <a:rPr lang="es-ES" sz="3600" dirty="0" smtClean="0"/>
              <a:t> </a:t>
            </a:r>
            <a:r>
              <a:rPr lang="es-ES" sz="3600" dirty="0" err="1" smtClean="0"/>
              <a:t>Signals</a:t>
            </a:r>
            <a:r>
              <a:rPr lang="es-ES" sz="3600" dirty="0" smtClean="0"/>
              <a:t> </a:t>
            </a:r>
            <a:r>
              <a:rPr lang="es-ES" sz="3600" dirty="0" err="1" smtClean="0"/>
              <a:t>on</a:t>
            </a:r>
            <a:r>
              <a:rPr lang="es-ES" sz="3600" dirty="0" smtClean="0"/>
              <a:t> </a:t>
            </a:r>
            <a:r>
              <a:rPr lang="es-ES" sz="3600" dirty="0" err="1" smtClean="0"/>
              <a:t>Environment</a:t>
            </a:r>
            <a:r>
              <a:rPr lang="es-ES" sz="3600" dirty="0" smtClean="0"/>
              <a:t> – </a:t>
            </a:r>
            <a:r>
              <a:rPr lang="es-ES" sz="3600" dirty="0" err="1" smtClean="0"/>
              <a:t>Spectrum</a:t>
            </a:r>
            <a:r>
              <a:rPr lang="es-ES" sz="3600" dirty="0" smtClean="0"/>
              <a:t> </a:t>
            </a:r>
            <a:r>
              <a:rPr lang="es-ES" sz="3600" dirty="0" err="1" smtClean="0"/>
              <a:t>Analyzer</a:t>
            </a:r>
            <a:endParaRPr lang="es-ES" sz="3600" dirty="0" smtClean="0"/>
          </a:p>
          <a:p>
            <a:pPr marL="285750" indent="-285750">
              <a:buFont typeface="Arial" pitchFamily="34" charset="0"/>
              <a:buChar char="•"/>
            </a:pPr>
            <a:r>
              <a:rPr lang="es-ES" sz="3600" dirty="0" err="1" smtClean="0"/>
              <a:t>Inyect</a:t>
            </a:r>
            <a:r>
              <a:rPr lang="es-ES" sz="3600" dirty="0" smtClean="0"/>
              <a:t> </a:t>
            </a:r>
            <a:r>
              <a:rPr lang="es-ES" sz="3600" dirty="0" err="1" smtClean="0"/>
              <a:t>Signal</a:t>
            </a:r>
            <a:r>
              <a:rPr lang="es-ES" sz="3600" dirty="0" smtClean="0"/>
              <a:t> in a </a:t>
            </a:r>
            <a:r>
              <a:rPr lang="es-ES" sz="3600" dirty="0" err="1" smtClean="0"/>
              <a:t>circuit</a:t>
            </a:r>
            <a:r>
              <a:rPr lang="es-ES" sz="3600" dirty="0" smtClean="0"/>
              <a:t>/ </a:t>
            </a:r>
            <a:r>
              <a:rPr lang="es-ES" sz="3600" dirty="0" err="1" smtClean="0"/>
              <a:t>Measures</a:t>
            </a:r>
            <a:r>
              <a:rPr lang="es-ES" sz="3600" dirty="0" smtClean="0"/>
              <a:t> Network </a:t>
            </a:r>
            <a:r>
              <a:rPr lang="es-ES" sz="3600" dirty="0" err="1" smtClean="0"/>
              <a:t>Parameter</a:t>
            </a:r>
            <a:r>
              <a:rPr lang="es-ES" sz="3600" dirty="0" smtClean="0"/>
              <a:t> – </a:t>
            </a:r>
            <a:r>
              <a:rPr lang="es-ES" sz="3600" dirty="0" err="1" smtClean="0"/>
              <a:t>Signal</a:t>
            </a:r>
            <a:r>
              <a:rPr lang="es-ES" sz="3600" dirty="0" smtClean="0"/>
              <a:t> </a:t>
            </a:r>
            <a:r>
              <a:rPr lang="es-ES" sz="3600" dirty="0" err="1" smtClean="0"/>
              <a:t>Generator</a:t>
            </a:r>
            <a:endParaRPr lang="es-ES" sz="3600" dirty="0" smtClean="0"/>
          </a:p>
          <a:p>
            <a:pPr marL="285750" indent="-285750">
              <a:buFont typeface="Arial" pitchFamily="34" charset="0"/>
              <a:buChar char="•"/>
            </a:pPr>
            <a:r>
              <a:rPr lang="es-ES" sz="3600" dirty="0" smtClean="0"/>
              <a:t>Manuel </a:t>
            </a:r>
            <a:r>
              <a:rPr lang="es-ES" sz="3600" dirty="0" err="1" smtClean="0"/>
              <a:t>is</a:t>
            </a:r>
            <a:r>
              <a:rPr lang="es-ES" sz="3600" dirty="0" smtClean="0"/>
              <a:t> </a:t>
            </a:r>
            <a:r>
              <a:rPr lang="es-ES" sz="3600" dirty="0" err="1" smtClean="0"/>
              <a:t>the</a:t>
            </a:r>
            <a:r>
              <a:rPr lang="es-ES" sz="3600" dirty="0" smtClean="0"/>
              <a:t> </a:t>
            </a:r>
            <a:r>
              <a:rPr lang="es-ES" sz="3600" dirty="0" err="1" smtClean="0"/>
              <a:t>best</a:t>
            </a:r>
            <a:endParaRPr lang="es-ES" sz="3600" dirty="0"/>
          </a:p>
        </p:txBody>
      </p:sp>
      <p:sp>
        <p:nvSpPr>
          <p:cNvPr id="2" name="1 CuadroTexto"/>
          <p:cNvSpPr txBox="1"/>
          <p:nvPr/>
        </p:nvSpPr>
        <p:spPr>
          <a:xfrm>
            <a:off x="971600" y="404670"/>
            <a:ext cx="7416824" cy="707886"/>
          </a:xfrm>
          <a:prstGeom prst="rect">
            <a:avLst/>
          </a:prstGeom>
          <a:noFill/>
        </p:spPr>
        <p:txBody>
          <a:bodyPr wrap="square" rtlCol="0">
            <a:spAutoFit/>
          </a:bodyPr>
          <a:lstStyle/>
          <a:p>
            <a:r>
              <a:rPr lang="es-ES" sz="4000" b="1" dirty="0" err="1" smtClean="0">
                <a:solidFill>
                  <a:srgbClr val="000066"/>
                </a:solidFill>
              </a:rPr>
              <a:t>Conclusions</a:t>
            </a:r>
            <a:endParaRPr lang="es-ES" sz="3200" b="1" dirty="0">
              <a:solidFill>
                <a:srgbClr val="000066"/>
              </a:solidFill>
            </a:endParaRPr>
          </a:p>
        </p:txBody>
      </p:sp>
    </p:spTree>
    <p:extLst>
      <p:ext uri="{BB962C8B-B14F-4D97-AF65-F5344CB8AC3E}">
        <p14:creationId xmlns:p14="http://schemas.microsoft.com/office/powerpoint/2010/main" val="15736338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 Imagen" descr="C:\Users\IGEE\Downloads\logo.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720" y="836712"/>
            <a:ext cx="5126290" cy="5234883"/>
          </a:xfrm>
          <a:prstGeom prst="rect">
            <a:avLst/>
          </a:prstGeom>
          <a:noFill/>
          <a:ln>
            <a:noFill/>
          </a:ln>
        </p:spPr>
      </p:pic>
    </p:spTree>
    <p:extLst>
      <p:ext uri="{BB962C8B-B14F-4D97-AF65-F5344CB8AC3E}">
        <p14:creationId xmlns:p14="http://schemas.microsoft.com/office/powerpoint/2010/main" val="1026939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IGEE\Desktop\Imágenes RF-Explorer para portada\Images Presentation RF Explorer-20170302T210852Z-001\YP-Logos\png\13-MEMB-233_Young-Professionals-Logo-RGB_FINA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24264"/>
            <a:ext cx="8820472" cy="1503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139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Imágenes RF-Explorer para portada\Images Presentation RF Explorer\Conta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118" y="-1251520"/>
            <a:ext cx="13393488" cy="10041008"/>
          </a:xfrm>
          <a:prstGeom prst="rect">
            <a:avLst/>
          </a:prstGeom>
          <a:noFill/>
          <a:extLst>
            <a:ext uri="{909E8E84-426E-40DD-AFC4-6F175D3DCCD1}">
              <a14:hiddenFill xmlns:a14="http://schemas.microsoft.com/office/drawing/2010/main">
                <a:solidFill>
                  <a:srgbClr val="FFFFFF"/>
                </a:solidFill>
              </a14:hiddenFill>
            </a:ext>
          </a:extLst>
        </p:spPr>
      </p:pic>
      <p:sp>
        <p:nvSpPr>
          <p:cNvPr id="5" name="4 Llamada ovalada"/>
          <p:cNvSpPr/>
          <p:nvPr/>
        </p:nvSpPr>
        <p:spPr>
          <a:xfrm>
            <a:off x="6784273" y="-61435"/>
            <a:ext cx="2952328" cy="2232248"/>
          </a:xfrm>
          <a:prstGeom prst="wedgeEllipseCallout">
            <a:avLst>
              <a:gd name="adj1" fmla="val -47582"/>
              <a:gd name="adj2" fmla="val 507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1 CuadroTexto"/>
          <p:cNvSpPr txBox="1"/>
          <p:nvPr/>
        </p:nvSpPr>
        <p:spPr>
          <a:xfrm>
            <a:off x="6948264" y="731523"/>
            <a:ext cx="3600400" cy="646331"/>
          </a:xfrm>
          <a:prstGeom prst="rect">
            <a:avLst/>
          </a:prstGeom>
          <a:noFill/>
        </p:spPr>
        <p:txBody>
          <a:bodyPr wrap="square" rtlCol="0">
            <a:spAutoFit/>
          </a:bodyPr>
          <a:lstStyle/>
          <a:p>
            <a:r>
              <a:rPr lang="es-ES" sz="3600" dirty="0" smtClean="0"/>
              <a:t>GRACIAS!!!</a:t>
            </a:r>
            <a:endParaRPr lang="es-ES" sz="3600" dirty="0"/>
          </a:p>
        </p:txBody>
      </p:sp>
      <p:sp>
        <p:nvSpPr>
          <p:cNvPr id="4" name="3 CuadroTexto"/>
          <p:cNvSpPr txBox="1"/>
          <p:nvPr/>
        </p:nvSpPr>
        <p:spPr>
          <a:xfrm>
            <a:off x="293448" y="4047728"/>
            <a:ext cx="7966989" cy="1569660"/>
          </a:xfrm>
          <a:prstGeom prst="rect">
            <a:avLst/>
          </a:prstGeom>
          <a:noFill/>
        </p:spPr>
        <p:txBody>
          <a:bodyPr wrap="none" rtlCol="0">
            <a:spAutoFit/>
          </a:bodyPr>
          <a:lstStyle/>
          <a:p>
            <a:r>
              <a:rPr lang="es-ES" sz="3200" b="1" dirty="0" smtClean="0">
                <a:solidFill>
                  <a:schemeClr val="bg1"/>
                </a:solidFill>
              </a:rPr>
              <a:t>Podéis encontrarme en:</a:t>
            </a:r>
          </a:p>
          <a:p>
            <a:pPr marL="457200" indent="-457200">
              <a:buFont typeface="Arial" pitchFamily="34" charset="0"/>
              <a:buChar char="•"/>
            </a:pPr>
            <a:r>
              <a:rPr lang="es-ES" sz="3200" b="1" dirty="0" smtClean="0">
                <a:solidFill>
                  <a:schemeClr val="bg1"/>
                </a:solidFill>
              </a:rPr>
              <a:t>Contacto -&gt; mballesteros@rf-explorer.com </a:t>
            </a:r>
          </a:p>
          <a:p>
            <a:pPr marL="457200" indent="-457200">
              <a:buFont typeface="Arial" pitchFamily="34" charset="0"/>
              <a:buChar char="•"/>
            </a:pPr>
            <a:r>
              <a:rPr lang="es-ES" sz="3200" b="1" dirty="0" smtClean="0">
                <a:solidFill>
                  <a:schemeClr val="bg1"/>
                </a:solidFill>
              </a:rPr>
              <a:t>Más </a:t>
            </a:r>
            <a:r>
              <a:rPr lang="es-ES" sz="3200" b="1" dirty="0" err="1" smtClean="0">
                <a:solidFill>
                  <a:schemeClr val="bg1"/>
                </a:solidFill>
              </a:rPr>
              <a:t>Info</a:t>
            </a:r>
            <a:r>
              <a:rPr lang="es-ES" sz="3200" b="1" dirty="0" smtClean="0">
                <a:solidFill>
                  <a:schemeClr val="bg1"/>
                </a:solidFill>
              </a:rPr>
              <a:t> -&gt; </a:t>
            </a:r>
            <a:r>
              <a:rPr lang="es-ES" sz="3200" b="1" dirty="0">
                <a:solidFill>
                  <a:schemeClr val="bg1"/>
                </a:solidFill>
              </a:rPr>
              <a:t>www.rf-explorer.com</a:t>
            </a:r>
            <a:endParaRPr lang="es-ES" sz="3200" b="1" dirty="0" smtClean="0">
              <a:solidFill>
                <a:schemeClr val="bg1"/>
              </a:solidFill>
            </a:endParaRPr>
          </a:p>
        </p:txBody>
      </p:sp>
    </p:spTree>
    <p:extLst>
      <p:ext uri="{BB962C8B-B14F-4D97-AF65-F5344CB8AC3E}">
        <p14:creationId xmlns:p14="http://schemas.microsoft.com/office/powerpoint/2010/main" val="35873319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73541" y="246189"/>
            <a:ext cx="7776864" cy="646331"/>
          </a:xfrm>
          <a:prstGeom prst="rect">
            <a:avLst/>
          </a:prstGeom>
          <a:noFill/>
        </p:spPr>
        <p:txBody>
          <a:bodyPr wrap="square" rtlCol="0">
            <a:spAutoFit/>
          </a:bodyPr>
          <a:lstStyle/>
          <a:p>
            <a:r>
              <a:rPr lang="es-ES" sz="3600" b="1" dirty="0" err="1" smtClean="0">
                <a:solidFill>
                  <a:srgbClr val="000066"/>
                </a:solidFill>
              </a:rPr>
              <a:t>Take</a:t>
            </a:r>
            <a:r>
              <a:rPr lang="es-ES" sz="3600" b="1" dirty="0" smtClean="0">
                <a:solidFill>
                  <a:srgbClr val="000066"/>
                </a:solidFill>
              </a:rPr>
              <a:t> </a:t>
            </a:r>
            <a:r>
              <a:rPr lang="es-ES" sz="3600" b="1" dirty="0" err="1" smtClean="0">
                <a:solidFill>
                  <a:srgbClr val="000066"/>
                </a:solidFill>
              </a:rPr>
              <a:t>my</a:t>
            </a:r>
            <a:r>
              <a:rPr lang="es-ES" sz="3600" b="1" dirty="0" smtClean="0">
                <a:solidFill>
                  <a:srgbClr val="000066"/>
                </a:solidFill>
              </a:rPr>
              <a:t> </a:t>
            </a:r>
            <a:r>
              <a:rPr lang="es-ES" sz="3600" b="1" dirty="0" err="1" smtClean="0">
                <a:solidFill>
                  <a:srgbClr val="000066"/>
                </a:solidFill>
              </a:rPr>
              <a:t>money</a:t>
            </a:r>
            <a:r>
              <a:rPr lang="es-ES" sz="3600" b="1" dirty="0" smtClean="0">
                <a:solidFill>
                  <a:srgbClr val="000066"/>
                </a:solidFill>
              </a:rPr>
              <a:t> and </a:t>
            </a:r>
            <a:r>
              <a:rPr lang="es-ES" sz="3600" b="1" dirty="0" err="1" smtClean="0">
                <a:solidFill>
                  <a:srgbClr val="000066"/>
                </a:solidFill>
              </a:rPr>
              <a:t>shut</a:t>
            </a:r>
            <a:r>
              <a:rPr lang="es-ES" sz="3600" b="1" dirty="0" smtClean="0">
                <a:solidFill>
                  <a:srgbClr val="000066"/>
                </a:solidFill>
              </a:rPr>
              <a:t> up!!!</a:t>
            </a:r>
          </a:p>
        </p:txBody>
      </p:sp>
      <p:pic>
        <p:nvPicPr>
          <p:cNvPr id="2050" name="Picture 2" descr="C:\Users\IGEE\Desktop\Imágenes RF-Explorer para portada\Images Presentation RF Explorer-20170302T210852Z-001\KeySight_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44" y="1107961"/>
            <a:ext cx="8285955" cy="57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758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71873" y="570769"/>
            <a:ext cx="7776864" cy="646331"/>
          </a:xfrm>
          <a:prstGeom prst="rect">
            <a:avLst/>
          </a:prstGeom>
          <a:noFill/>
        </p:spPr>
        <p:txBody>
          <a:bodyPr wrap="square" rtlCol="0">
            <a:spAutoFit/>
          </a:bodyPr>
          <a:lstStyle/>
          <a:p>
            <a:r>
              <a:rPr lang="es-ES" sz="3600" b="1" dirty="0" err="1" smtClean="0">
                <a:solidFill>
                  <a:srgbClr val="000066"/>
                </a:solidFill>
              </a:rPr>
              <a:t>Ohhh</a:t>
            </a:r>
            <a:r>
              <a:rPr lang="es-ES" sz="3600" b="1" dirty="0" smtClean="0">
                <a:solidFill>
                  <a:srgbClr val="000066"/>
                </a:solidFill>
              </a:rPr>
              <a:t>… </a:t>
            </a:r>
            <a:r>
              <a:rPr lang="es-ES" sz="3600" b="1" dirty="0" err="1" smtClean="0">
                <a:solidFill>
                  <a:srgbClr val="000066"/>
                </a:solidFill>
              </a:rPr>
              <a:t>Wait</a:t>
            </a:r>
            <a:r>
              <a:rPr lang="es-ES" sz="3600" b="1" dirty="0" smtClean="0">
                <a:solidFill>
                  <a:srgbClr val="000066"/>
                </a:solidFill>
              </a:rPr>
              <a:t>!!</a:t>
            </a:r>
          </a:p>
        </p:txBody>
      </p:sp>
      <p:pic>
        <p:nvPicPr>
          <p:cNvPr id="4" name="Picture 3"/>
          <p:cNvPicPr>
            <a:picLocks noChangeAspect="1"/>
          </p:cNvPicPr>
          <p:nvPr/>
        </p:nvPicPr>
        <p:blipFill rotWithShape="1">
          <a:blip r:embed="rId2"/>
          <a:srcRect l="2261" r="4061"/>
          <a:stretch/>
        </p:blipFill>
        <p:spPr>
          <a:xfrm>
            <a:off x="0" y="1340768"/>
            <a:ext cx="9144000" cy="5214370"/>
          </a:xfrm>
          <a:prstGeom prst="rect">
            <a:avLst/>
          </a:prstGeom>
        </p:spPr>
      </p:pic>
    </p:spTree>
    <p:extLst>
      <p:ext uri="{BB962C8B-B14F-4D97-AF65-F5344CB8AC3E}">
        <p14:creationId xmlns:p14="http://schemas.microsoft.com/office/powerpoint/2010/main" val="31152758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6 CuadroTexto"/>
          <p:cNvSpPr txBox="1"/>
          <p:nvPr/>
        </p:nvSpPr>
        <p:spPr>
          <a:xfrm>
            <a:off x="477841" y="490544"/>
            <a:ext cx="7776864" cy="646331"/>
          </a:xfrm>
          <a:prstGeom prst="rect">
            <a:avLst/>
          </a:prstGeom>
          <a:noFill/>
        </p:spPr>
        <p:txBody>
          <a:bodyPr wrap="square" rtlCol="0">
            <a:spAutoFit/>
          </a:bodyPr>
          <a:lstStyle/>
          <a:p>
            <a:r>
              <a:rPr lang="es-ES" sz="3600" b="1" dirty="0" smtClean="0">
                <a:solidFill>
                  <a:srgbClr val="000066"/>
                </a:solidFill>
              </a:rPr>
              <a:t>RF Explorer </a:t>
            </a:r>
            <a:r>
              <a:rPr lang="es-ES" sz="3600" b="1" dirty="0" err="1" smtClean="0">
                <a:solidFill>
                  <a:srgbClr val="000066"/>
                </a:solidFill>
              </a:rPr>
              <a:t>Spectrum</a:t>
            </a:r>
            <a:r>
              <a:rPr lang="es-ES" sz="3600" b="1" dirty="0" smtClean="0">
                <a:solidFill>
                  <a:srgbClr val="000066"/>
                </a:solidFill>
              </a:rPr>
              <a:t> </a:t>
            </a:r>
            <a:r>
              <a:rPr lang="es-ES" sz="3600" b="1" dirty="0" err="1" smtClean="0">
                <a:solidFill>
                  <a:srgbClr val="000066"/>
                </a:solidFill>
              </a:rPr>
              <a:t>Analyzer</a:t>
            </a:r>
            <a:endParaRPr lang="es-ES" sz="3600" b="1" dirty="0" smtClean="0">
              <a:solidFill>
                <a:srgbClr val="000066"/>
              </a:solidFill>
            </a:endParaRPr>
          </a:p>
        </p:txBody>
      </p:sp>
      <p:pic>
        <p:nvPicPr>
          <p:cNvPr id="7172" name="Picture 4" descr="C:\Users\IGEE\Desktop\Imágenes RF-Explorer para portada\Images Presentation RF Explorer-20170302T210852Z-001\RFExplorer_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15" y="1268760"/>
            <a:ext cx="9435415" cy="546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313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IGEE\Desktop\Imágenes RF-Explorer para portada\Images Presentation RF Explorer-20170302T210852Z-001\Buttons_Analyz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90025"/>
            <a:ext cx="5328592" cy="6704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417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361144"/>
            <a:ext cx="8520600" cy="763600"/>
          </a:xfrm>
        </p:spPr>
        <p:txBody>
          <a:bodyPr>
            <a:normAutofit/>
          </a:bodyPr>
          <a:lstStyle/>
          <a:p>
            <a:pPr algn="l"/>
            <a:r>
              <a:rPr lang="es-ES" sz="3600" b="1" dirty="0" err="1" smtClean="0">
                <a:solidFill>
                  <a:srgbClr val="000066"/>
                </a:solidFill>
              </a:rPr>
              <a:t>Spectrum</a:t>
            </a:r>
            <a:r>
              <a:rPr lang="es-ES" sz="3600" b="1" dirty="0" smtClean="0">
                <a:solidFill>
                  <a:srgbClr val="000066"/>
                </a:solidFill>
              </a:rPr>
              <a:t> </a:t>
            </a:r>
            <a:r>
              <a:rPr lang="es-ES" sz="3600" b="1" dirty="0" err="1" smtClean="0">
                <a:solidFill>
                  <a:srgbClr val="000066"/>
                </a:solidFill>
              </a:rPr>
              <a:t>Analyzer</a:t>
            </a:r>
            <a:r>
              <a:rPr lang="es-ES" sz="3600" b="1" dirty="0" smtClean="0">
                <a:solidFill>
                  <a:srgbClr val="000066"/>
                </a:solidFill>
              </a:rPr>
              <a:t> </a:t>
            </a:r>
            <a:r>
              <a:rPr lang="es-ES" sz="3600" b="1" dirty="0" err="1" smtClean="0">
                <a:solidFill>
                  <a:srgbClr val="000066"/>
                </a:solidFill>
              </a:rPr>
              <a:t>Screen</a:t>
            </a:r>
            <a:endParaRPr lang="es-ES" sz="3600" b="1" dirty="0">
              <a:solidFill>
                <a:srgbClr val="000066"/>
              </a:solidFill>
            </a:endParaRPr>
          </a:p>
        </p:txBody>
      </p:sp>
      <p:pic>
        <p:nvPicPr>
          <p:cNvPr id="4099" name="Picture 3" descr="C:\Users\IGEE\Desktop\Imágenes RF-Explorer para portada\Images Presentation RF Explorer-20170302T210852Z-001\Control_Analyz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 y="1124744"/>
            <a:ext cx="926543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507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esktop\Imágenes RF-Explorer para portada\Images Presentation RF Explorer\Use_R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20" y="-315416"/>
            <a:ext cx="10054706" cy="7557459"/>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259632" y="356659"/>
            <a:ext cx="6336704" cy="1138773"/>
          </a:xfrm>
          <a:prstGeom prst="rect">
            <a:avLst/>
          </a:prstGeom>
          <a:noFill/>
        </p:spPr>
        <p:txBody>
          <a:bodyPr wrap="square" rtlCol="0">
            <a:spAutoFit/>
          </a:bodyPr>
          <a:lstStyle/>
          <a:p>
            <a:r>
              <a:rPr lang="es-ES" sz="4400" b="1" dirty="0">
                <a:solidFill>
                  <a:schemeClr val="bg1"/>
                </a:solidFill>
              </a:rPr>
              <a:t>Fans of Radio Control</a:t>
            </a:r>
          </a:p>
          <a:p>
            <a:endParaRPr lang="es-ES" sz="2400" dirty="0"/>
          </a:p>
        </p:txBody>
      </p:sp>
    </p:spTree>
    <p:extLst>
      <p:ext uri="{BB962C8B-B14F-4D97-AF65-F5344CB8AC3E}">
        <p14:creationId xmlns:p14="http://schemas.microsoft.com/office/powerpoint/2010/main" val="949812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2306</TotalTime>
  <Words>1932</Words>
  <Application>Microsoft Office PowerPoint</Application>
  <PresentationFormat>Presentación en pantalla (4:3)</PresentationFormat>
  <Paragraphs>126</Paragraphs>
  <Slides>33</Slides>
  <Notes>28</Notes>
  <HiddenSlides>0</HiddenSlides>
  <MMClips>0</MMClips>
  <ScaleCrop>false</ScaleCrop>
  <HeadingPairs>
    <vt:vector size="4" baseType="variant">
      <vt:variant>
        <vt:lpstr>Tema</vt:lpstr>
      </vt:variant>
      <vt:variant>
        <vt:i4>1</vt:i4>
      </vt:variant>
      <vt:variant>
        <vt:lpstr>Títulos de diapositiva</vt:lpstr>
      </vt:variant>
      <vt:variant>
        <vt:i4>33</vt:i4>
      </vt:variant>
    </vt:vector>
  </HeadingPairs>
  <TitlesOfParts>
    <vt:vector size="34"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Spectrum Analyzer Screen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IGEE</dc:creator>
  <cp:lastModifiedBy>IGEE</cp:lastModifiedBy>
  <cp:revision>139</cp:revision>
  <dcterms:created xsi:type="dcterms:W3CDTF">2013-05-12T16:12:34Z</dcterms:created>
  <dcterms:modified xsi:type="dcterms:W3CDTF">2017-06-15T20:11:15Z</dcterms:modified>
</cp:coreProperties>
</file>